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media/image3.jpeg" ContentType="image/jpeg"/>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1.mp4" ContentType="video/unknown"/>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lvl1pPr>
              <a:defRPr sz="1600">
                <a:latin typeface="Book Antiqua"/>
                <a:ea typeface="Book Antiqua"/>
                <a:cs typeface="Book Antiqua"/>
                <a:sym typeface="Book Antiqua"/>
              </a:defRPr>
            </a:lvl1pPr>
          </a:lstStyle>
          <a:p>
            <a:pPr/>
            <a:r>
              <a:t>Good morning.  Thank you to Missy for the invitation to be here today.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defRPr sz="1600">
                <a:latin typeface="Book Antiqua"/>
                <a:ea typeface="Book Antiqua"/>
                <a:cs typeface="Book Antiqua"/>
                <a:sym typeface="Book Antiqua"/>
              </a:defRPr>
            </a:pPr>
            <a:r>
              <a:t>I have come to understand that leadership is not a place or position or title.  It is a behavior.  I thought I would share a few parting thoughts on exercising leadership, at least from my first 51 years.</a:t>
            </a:r>
          </a:p>
          <a:p>
            <a:pPr>
              <a:defRPr sz="1600">
                <a:latin typeface="Book Antiqua"/>
                <a:ea typeface="Book Antiqua"/>
                <a:cs typeface="Book Antiqua"/>
                <a:sym typeface="Book Antiqua"/>
              </a:defRPr>
            </a:pPr>
          </a:p>
          <a:p>
            <a:pPr marL="342900" indent="-342900">
              <a:buSzPct val="100000"/>
              <a:buAutoNum type="arabicPeriod" startAt="1"/>
              <a:defRPr sz="1600">
                <a:latin typeface="Book Antiqua"/>
                <a:ea typeface="Book Antiqua"/>
                <a:cs typeface="Book Antiqua"/>
                <a:sym typeface="Book Antiqua"/>
              </a:defRPr>
            </a:pPr>
            <a:r>
              <a:t>Listen with both ears and both eyes.  Put down the iPhone!</a:t>
            </a:r>
          </a:p>
          <a:p>
            <a:pPr marL="342900" indent="-342900">
              <a:buSzPct val="100000"/>
              <a:buAutoNum type="arabicPeriod" startAt="1"/>
              <a:defRPr sz="1600">
                <a:latin typeface="Book Antiqua"/>
                <a:ea typeface="Book Antiqua"/>
                <a:cs typeface="Book Antiqua"/>
                <a:sym typeface="Book Antiqua"/>
              </a:defRPr>
            </a:pPr>
          </a:p>
          <a:p>
            <a:pPr marL="342900" indent="-342900">
              <a:buSzPct val="100000"/>
              <a:buAutoNum type="arabicPeriod" startAt="2"/>
              <a:defRPr sz="1600">
                <a:latin typeface="Book Antiqua"/>
                <a:ea typeface="Book Antiqua"/>
                <a:cs typeface="Book Antiqua"/>
                <a:sym typeface="Book Antiqua"/>
              </a:defRPr>
            </a:pPr>
            <a:r>
              <a:t>Curiosity is a virtue.  Remember who wins on Jeopardy – it’s not those who know the answers, but those who ask the right questions.</a:t>
            </a:r>
          </a:p>
          <a:p>
            <a:pPr marL="342900" indent="-342900">
              <a:buSzPct val="100000"/>
              <a:buAutoNum type="arabicPeriod" startAt="2"/>
              <a:defRPr sz="1600">
                <a:latin typeface="Book Antiqua"/>
                <a:ea typeface="Book Antiqua"/>
                <a:cs typeface="Book Antiqua"/>
                <a:sym typeface="Book Antiqua"/>
              </a:defRPr>
            </a:pPr>
          </a:p>
          <a:p>
            <a:pPr marL="342900" indent="-342900">
              <a:buSzPct val="100000"/>
              <a:buAutoNum type="arabicPeriod" startAt="3"/>
              <a:defRPr sz="1600">
                <a:latin typeface="Book Antiqua"/>
                <a:ea typeface="Book Antiqua"/>
                <a:cs typeface="Book Antiqua"/>
                <a:sym typeface="Book Antiqua"/>
              </a:defRPr>
            </a:pPr>
            <a:r>
              <a:t>A.I. is no substitute for real empathy (RE).  While we celebrate the remarkable productivity enhancements and economic gains that AI offers, only people can create, discern, and love.</a:t>
            </a:r>
          </a:p>
          <a:p>
            <a:pPr marL="342900" indent="-342900">
              <a:buSzPct val="100000"/>
              <a:buAutoNum type="arabicPeriod" startAt="3"/>
              <a:defRPr sz="1600">
                <a:latin typeface="Book Antiqua"/>
                <a:ea typeface="Book Antiqua"/>
                <a:cs typeface="Book Antiqua"/>
                <a:sym typeface="Book Antiqua"/>
              </a:defRPr>
            </a:pPr>
          </a:p>
          <a:p>
            <a:pPr marL="342900" indent="-342900">
              <a:buSzPct val="100000"/>
              <a:buAutoNum type="arabicPeriod" startAt="4"/>
              <a:defRPr sz="1600">
                <a:latin typeface="Book Antiqua"/>
                <a:ea typeface="Book Antiqua"/>
                <a:cs typeface="Book Antiqua"/>
                <a:sym typeface="Book Antiqua"/>
              </a:defRPr>
            </a:pPr>
            <a:r>
              <a:t>Ask daily who is my neighbor.  A police chief once told me that half the calls his department received people needed a police officer.  The other half they needed a neighbor.</a:t>
            </a:r>
          </a:p>
          <a:p>
            <a:pPr marL="342900" indent="-342900">
              <a:buSzPct val="100000"/>
              <a:buAutoNum type="arabicPeriod" startAt="4"/>
              <a:defRPr sz="1600">
                <a:latin typeface="Book Antiqua"/>
                <a:ea typeface="Book Antiqua"/>
                <a:cs typeface="Book Antiqua"/>
                <a:sym typeface="Book Antiqua"/>
              </a:defRPr>
            </a:pPr>
          </a:p>
          <a:p>
            <a:pPr>
              <a:defRPr b="1" sz="1600">
                <a:latin typeface="Book Antiqua"/>
                <a:ea typeface="Book Antiqua"/>
                <a:cs typeface="Book Antiqua"/>
                <a:sym typeface="Book Antiqua"/>
              </a:defRPr>
            </a:pPr>
            <a:r>
              <a:t>Not all jams are bad.</a:t>
            </a:r>
          </a:p>
          <a:p>
            <a:pPr>
              <a:defRPr b="1" sz="1600">
                <a:latin typeface="Book Antiqua"/>
                <a:ea typeface="Book Antiqua"/>
                <a:cs typeface="Book Antiqua"/>
                <a:sym typeface="Book Antiqua"/>
              </a:defRPr>
            </a:pPr>
          </a:p>
          <a:p>
            <a:pPr>
              <a:defRPr sz="1600">
                <a:latin typeface="Book Antiqua"/>
                <a:ea typeface="Book Antiqua"/>
                <a:cs typeface="Book Antiqua"/>
                <a:sym typeface="Book Antiqua"/>
              </a:defRPr>
            </a:pPr>
            <a:r>
              <a:t>In September my wife Diane had left early Tuesday with our daughter Anna for the University of Oregon where Anna was starting her Freshman year.  I decided I would try what most American families had done all through the pandemic. I was going to work from home with my three-year-old.</a:t>
            </a:r>
          </a:p>
          <a:p>
            <a:pPr>
              <a:defRPr sz="1600">
                <a:latin typeface="Book Antiqua"/>
                <a:ea typeface="Book Antiqua"/>
                <a:cs typeface="Book Antiqua"/>
                <a:sym typeface="Book Antiqua"/>
              </a:defRPr>
            </a:pPr>
          </a:p>
          <a:p>
            <a:pPr>
              <a:defRPr sz="1600">
                <a:latin typeface="Book Antiqua"/>
                <a:ea typeface="Book Antiqua"/>
                <a:cs typeface="Book Antiqua"/>
                <a:sym typeface="Book Antiqua"/>
              </a:defRPr>
            </a:pPr>
            <a:r>
              <a:t>It was just the two of us for five days.  My attempt to be a WFH dad resulted in a sub-par executive director and an even less effective dad.  Sitting next to me during several meetings one morning, Shelylyn reached her limit of </a:t>
            </a:r>
            <a:r>
              <a:rPr i="1"/>
              <a:t>Fancy Nancy</a:t>
            </a:r>
            <a:r>
              <a:t> and </a:t>
            </a:r>
            <a:r>
              <a:rPr i="1"/>
              <a:t>Rainbow Rangers</a:t>
            </a:r>
            <a:r>
              <a:t> and put down the iPad saying, “That’s enough TV.” I never thought I would hear those words.</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When Saturday came (day 5) I knew it would bring a request from Shelylyn for our usual Saturday lunch - a peanut butter and jelly sandwich, so we went to Costco for a giant pack of Welch’s.  </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We searched every aisle, but Costco had no jelly. </a:t>
            </a:r>
          </a:p>
          <a:p>
            <a:pPr>
              <a:defRPr sz="1600">
                <a:latin typeface="Book Antiqua"/>
                <a:ea typeface="Book Antiqua"/>
                <a:cs typeface="Book Antiqua"/>
                <a:sym typeface="Book Antiqua"/>
              </a:defRPr>
            </a:pPr>
          </a:p>
          <a:p>
            <a:pPr>
              <a:defRPr sz="1600">
                <a:latin typeface="Book Antiqua"/>
                <a:ea typeface="Book Antiqua"/>
                <a:cs typeface="Book Antiqua"/>
                <a:sym typeface="Book Antiqua"/>
              </a:defRPr>
            </a:pPr>
            <a:r>
              <a:t>How could I let her down with something as simple as a PB&amp;J?  Then I remembered one of my favorite definitions of leadership:  leadership is disappointing your people at a rate they can handle*.</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We drove home from Costco and unloaded our jelly-less purchases.  We had strawberry jam in the refrigerator.  I checked the date – sometime in 2022 – thank goodness.  I offered her a sandwich with just peanut butter or one with peanut butter and strawberry jam.  She chose the latter.  I spread the jam carefully so that only the strawberry broth lined the bread and returned the strawberry pieces to the jar.  I was fairly certain that Shelylyn would object to a chunky PB&amp;P.</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After one bite of her peanut butter &amp; jam sandwich, Shelylyn said, “I don’t like this.”  I offered to make her a peanut butter sandwich or to warm up a hot dog leftover from last night’s dinner.  She said, “no thank you” and went back to her grapes and carrots.  I had cut it into quarters, and after a few minutes, she separated it further into eight pieces eating each side of the sandwich just like an Oreo.</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When the whole sandwich was gone, I asked if she liked it and she responded with a resounding, “Yes.”  I was relieved – at least one of dad’s improvisations this week had gone well.  Later that day we found Welch’s grape jelly at Publix.</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I suppose running out of jelly isn’t so bad.  Sometimes it’s good to be in a jam.</a:t>
            </a:r>
          </a:p>
          <a:p>
            <a:pPr>
              <a:defRPr sz="1600">
                <a:latin typeface="Book Antiqua"/>
                <a:ea typeface="Book Antiqua"/>
                <a:cs typeface="Book Antiqua"/>
                <a:sym typeface="Book Antiqua"/>
              </a:defRPr>
            </a:pPr>
          </a:p>
          <a:p>
            <a:pPr>
              <a:defRPr b="1" sz="1600" u="sng">
                <a:latin typeface="Book Antiqua"/>
                <a:ea typeface="Book Antiqua"/>
                <a:cs typeface="Book Antiqua"/>
                <a:sym typeface="Book Antiqua"/>
              </a:defRPr>
            </a:pPr>
            <a:r>
              <a:t>Rediscover the Familiar – Again and Again</a:t>
            </a:r>
          </a:p>
          <a:p>
            <a:pPr>
              <a:defRPr sz="1600">
                <a:latin typeface="Book Antiqua"/>
                <a:ea typeface="Book Antiqua"/>
                <a:cs typeface="Book Antiqua"/>
                <a:sym typeface="Book Antiqua"/>
              </a:defRPr>
            </a:pPr>
          </a:p>
          <a:p>
            <a:pPr>
              <a:defRPr sz="1600">
                <a:latin typeface="Book Antiqua"/>
                <a:ea typeface="Book Antiqua"/>
                <a:cs typeface="Book Antiqua"/>
                <a:sym typeface="Book Antiqua"/>
              </a:defRPr>
            </a:pPr>
            <a:r>
              <a:t>I will leave you with this thought – and that is to rediscover the familiar.  If you find yourself not taking joy in the beauty and simplicity of the world around us – find a four-year-old.  Every rock is a gem, every dandelion is a rare orchid, every crayon creation is a DaVinci.  For my little girl, everything is new and amazing.</a:t>
            </a:r>
          </a:p>
          <a:p>
            <a:pPr>
              <a:defRPr sz="1600">
                <a:latin typeface="Book Antiqua"/>
                <a:ea typeface="Book Antiqua"/>
                <a:cs typeface="Book Antiqua"/>
                <a:sym typeface="Book Antiqua"/>
              </a:defRPr>
            </a:pPr>
          </a:p>
          <a:p>
            <a:pPr>
              <a:defRPr sz="1600">
                <a:latin typeface="Book Antiqua"/>
                <a:ea typeface="Book Antiqua"/>
                <a:cs typeface="Book Antiqua"/>
                <a:sym typeface="Book Antiqua"/>
              </a:defRPr>
            </a:pPr>
            <a:r>
              <a:t>May we all be amazed by the simple beauty around us.</a:t>
            </a:r>
          </a:p>
          <a:p>
            <a:pPr>
              <a:defRPr sz="1600">
                <a:latin typeface="Book Antiqua"/>
                <a:ea typeface="Book Antiqua"/>
                <a:cs typeface="Book Antiqua"/>
                <a:sym typeface="Book Antiqua"/>
              </a:defRPr>
            </a:pPr>
            <a:r>
              <a:t> </a:t>
            </a:r>
          </a:p>
          <a:p>
            <a:pPr>
              <a:defRPr b="1" sz="1600">
                <a:latin typeface="Book Antiqua"/>
                <a:ea typeface="Book Antiqua"/>
                <a:cs typeface="Book Antiqua"/>
                <a:sym typeface="Book Antiqua"/>
              </a:defRPr>
            </a:pPr>
            <a:r>
              <a:t>*Marty Linsky, John F. Kennedy School of Government.  Harvard University.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a:p>
        </p:txBody>
      </p:sp>
      <p:sp>
        <p:nvSpPr>
          <p:cNvPr id="115" name="Shape 115"/>
          <p:cNvSpPr/>
          <p:nvPr>
            <p:ph type="body" sz="quarter" idx="1"/>
          </p:nvPr>
        </p:nvSpPr>
        <p:spPr>
          <a:prstGeom prst="rect">
            <a:avLst/>
          </a:prstGeom>
        </p:spPr>
        <p:txBody>
          <a:bodyPr/>
          <a:lstStyle/>
          <a:p>
            <a:pPr>
              <a:defRPr sz="1600">
                <a:latin typeface="Book Antiqua"/>
                <a:ea typeface="Book Antiqua"/>
                <a:cs typeface="Book Antiqua"/>
                <a:sym typeface="Book Antiqua"/>
              </a:defRPr>
            </a:pPr>
            <a:r>
              <a:t>At the EDA, we work with our businesses, county government, county manager, Board of Supervisors, and our EDA board to focus on two key things:</a:t>
            </a:r>
          </a:p>
          <a:p>
            <a:pPr marL="342900" indent="-342900">
              <a:buSzPct val="100000"/>
              <a:buAutoNum type="arabicPeriod" startAt="1"/>
              <a:defRPr sz="1600">
                <a:latin typeface="Book Antiqua"/>
                <a:ea typeface="Book Antiqua"/>
                <a:cs typeface="Book Antiqua"/>
                <a:sym typeface="Book Antiqua"/>
              </a:defRPr>
            </a:pPr>
            <a:r>
              <a:t>Growing Henrico’s economy for all, and</a:t>
            </a:r>
          </a:p>
          <a:p>
            <a:pPr marL="342900" indent="-342900">
              <a:buSzPct val="100000"/>
              <a:buAutoNum type="arabicPeriod" startAt="1"/>
              <a:defRPr sz="1600">
                <a:latin typeface="Book Antiqua"/>
                <a:ea typeface="Book Antiqua"/>
                <a:cs typeface="Book Antiqua"/>
                <a:sym typeface="Book Antiqua"/>
              </a:defRPr>
            </a:pPr>
            <a:r>
              <a:t>Helping our County government succeed.</a:t>
            </a:r>
          </a:p>
          <a:p>
            <a:pPr>
              <a:defRPr sz="1600">
                <a:latin typeface="Book Antiqua"/>
                <a:ea typeface="Book Antiqua"/>
                <a:cs typeface="Book Antiqua"/>
                <a:sym typeface="Book Antiqua"/>
              </a:defRPr>
            </a:pPr>
          </a:p>
          <a:p>
            <a:pPr>
              <a:defRPr sz="1600">
                <a:latin typeface="Book Antiqua"/>
                <a:ea typeface="Book Antiqua"/>
                <a:cs typeface="Book Antiqua"/>
                <a:sym typeface="Book Antiqua"/>
              </a:defRPr>
            </a:pPr>
            <a:r>
              <a:t>Both our sons were married this year.  There is no position more irrelevant that being father of the groom.  </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Sure, my wife has asked me about the menus for the rehearsal dinners, but after 28+ years of marriage, I know this is a courtesy only.  And even if I balked at tilapia or beef tips, she could easily collect 59 senators to filibuster my objection.</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The parents of the bride are front and center.  The mother of the groom has a dance.  I may get to offer a toast at the rehearsal dinner, but beyond that, I am told what to do and what to wear.  I make many decisions every day, so being a bit player in the wedding story is more observation than complaint.</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Like my groom-dad duties, the work we do in economic development is anything but command and control.  We convene and cajole.  We are marriage counselors, concierges, and cheerleaders.  There is satisfaction in seeing things happen not because we willed them so, but because others believed in our vision and made the decision for themselves.  When we awaken possibility, our communities grow stronger.</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Maybe command and control are overrated.  And don’t worry about this groom-dad, I have three daughters.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defRPr sz="1600">
                <a:latin typeface="Book Antiqua"/>
                <a:ea typeface="Book Antiqua"/>
                <a:cs typeface="Book Antiqua"/>
                <a:sym typeface="Book Antiqua"/>
              </a:defRPr>
            </a:pPr>
            <a:r>
              <a:t>We’re proud to say Henrico’s economy has grown even stronger during the pandemic.  Here’s our new corporate partners as well as those who announced expansions since March of 2020.</a:t>
            </a:r>
          </a:p>
          <a:p>
            <a:pPr>
              <a:defRPr sz="1600">
                <a:latin typeface="Book Antiqua"/>
                <a:ea typeface="Book Antiqua"/>
                <a:cs typeface="Book Antiqua"/>
                <a:sym typeface="Book Antiqua"/>
              </a:defRPr>
            </a:pPr>
          </a:p>
          <a:p>
            <a:pPr>
              <a:defRPr sz="1600">
                <a:latin typeface="Book Antiqua"/>
                <a:ea typeface="Book Antiqua"/>
                <a:cs typeface="Book Antiqua"/>
                <a:sym typeface="Book Antiqua"/>
              </a:defRPr>
            </a:pPr>
            <a:r>
              <a:t>Recently, we went over three months between announcements.  A friend and asked, “Anthony, it’s been three months since your last announcement – what are you guys doing!?”</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I told him that we were getting our hair and nails done.</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We all love announcements - jobs, capital investment, media, and community excitement about a growing economy.  But announcements are like the Thanksgiving dinner that takes two days to prepare and is eaten in ten minutes.  Some economic development wins take months and years to bring to fruition.</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Think of a tapestry.  On the front is a beautiful scene, with every thread in place to show the artist’s vision.  Turn it over.  On the backside, you’ll see a mess of threads going in all directions that reveals the complexity, chaos, uncertainty, and effort of every economic development project.</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No, we are not getting our hair and nails done while we wait for the next announcement (it seems too late to wash out my grey anyway).  We are helping to build a great Henrico - one meeting, one handshake, one relationship at a time.  Seeds are sown every day, and the fruit comes in its own time.</a:t>
            </a:r>
          </a:p>
          <a:p>
            <a:pPr>
              <a:defRPr sz="1600">
                <a:latin typeface="Book Antiqua"/>
                <a:ea typeface="Book Antiqua"/>
                <a:cs typeface="Book Antiqua"/>
                <a:sym typeface="Book Antiqua"/>
              </a:defRPr>
            </a:pPr>
            <a:r>
              <a:t> </a:t>
            </a:r>
          </a:p>
          <a:p>
            <a:pPr>
              <a:defRPr sz="1600">
                <a:latin typeface="Book Antiqua"/>
                <a:ea typeface="Book Antiqua"/>
                <a:cs typeface="Book Antiqua"/>
                <a:sym typeface="Book Antiqua"/>
              </a:defRPr>
            </a:pPr>
            <a:r>
              <a:t>After all, announcements are not about us.  They’re about the families whose lives are changed through good jobs and a great community.</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defRPr>
                <a:latin typeface="Book Antiqua"/>
                <a:ea typeface="Book Antiqua"/>
                <a:cs typeface="Book Antiqua"/>
                <a:sym typeface="Book Antiqua"/>
              </a:defRPr>
            </a:pPr>
            <a:r>
              <a:t> </a:t>
            </a:r>
            <a:r>
              <a:rPr sz="1600"/>
              <a:t>How do we measure success?</a:t>
            </a:r>
            <a:endParaRPr sz="1600"/>
          </a:p>
          <a:p>
            <a:pPr>
              <a:defRPr sz="1600">
                <a:latin typeface="Book Antiqua"/>
                <a:ea typeface="Book Antiqua"/>
                <a:cs typeface="Book Antiqua"/>
                <a:sym typeface="Book Antiqua"/>
              </a:defRPr>
            </a:pPr>
            <a:r>
              <a:t> </a:t>
            </a:r>
          </a:p>
          <a:p>
            <a:pPr marL="349415" indent="-349415">
              <a:buSzPct val="100000"/>
              <a:buChar char="▪"/>
              <a:defRPr sz="1600">
                <a:latin typeface="Book Antiqua"/>
                <a:ea typeface="Book Antiqua"/>
                <a:cs typeface="Book Antiqua"/>
                <a:sym typeface="Book Antiqua"/>
              </a:defRPr>
            </a:pPr>
            <a:r>
              <a:t>First, I’ll discuss our traditional metrics – jobs, investment, payroll.  </a:t>
            </a:r>
          </a:p>
          <a:p>
            <a:pPr marL="349415" indent="-349415">
              <a:buSzPct val="100000"/>
              <a:buChar char="▪"/>
              <a:defRPr sz="1600">
                <a:latin typeface="Book Antiqua"/>
                <a:ea typeface="Book Antiqua"/>
                <a:cs typeface="Book Antiqua"/>
                <a:sym typeface="Book Antiqua"/>
              </a:defRPr>
            </a:pPr>
            <a:r>
              <a:t>Since the beginning of FY 22 in July, Team Henrico has landed 8 wins totaling:</a:t>
            </a:r>
          </a:p>
          <a:p>
            <a:pPr lvl="1" marL="757065" indent="-291179">
              <a:buSzPct val="100000"/>
              <a:buFont typeface="Courier New"/>
              <a:buChar char="o"/>
              <a:defRPr sz="1600">
                <a:latin typeface="Book Antiqua"/>
                <a:ea typeface="Book Antiqua"/>
                <a:cs typeface="Book Antiqua"/>
                <a:sym typeface="Book Antiqua"/>
              </a:defRPr>
            </a:pPr>
            <a:r>
              <a:t>$254M in investment</a:t>
            </a:r>
          </a:p>
          <a:p>
            <a:pPr lvl="1" marL="757065" indent="-291179">
              <a:buSzPct val="100000"/>
              <a:buFont typeface="Courier New"/>
              <a:buChar char="o"/>
              <a:defRPr sz="1600">
                <a:latin typeface="Book Antiqua"/>
                <a:ea typeface="Book Antiqua"/>
                <a:cs typeface="Book Antiqua"/>
                <a:sym typeface="Book Antiqua"/>
              </a:defRPr>
            </a:pPr>
            <a:r>
              <a:t>885K SF</a:t>
            </a:r>
          </a:p>
          <a:p>
            <a:pPr lvl="1" marL="757065" indent="-291179">
              <a:buSzPct val="100000"/>
              <a:buFont typeface="Courier New"/>
              <a:buChar char="o"/>
              <a:defRPr sz="1600">
                <a:latin typeface="Book Antiqua"/>
                <a:ea typeface="Book Antiqua"/>
                <a:cs typeface="Book Antiqua"/>
                <a:sym typeface="Book Antiqua"/>
              </a:defRPr>
            </a:pPr>
            <a:r>
              <a:t>1,072 new jobs</a:t>
            </a:r>
          </a:p>
          <a:p>
            <a:pPr marL="349415" indent="-349415">
              <a:buSzPct val="100000"/>
              <a:buChar char="▪"/>
              <a:defRPr sz="1600">
                <a:latin typeface="Book Antiqua"/>
                <a:ea typeface="Book Antiqua"/>
                <a:cs typeface="Book Antiqua"/>
                <a:sym typeface="Book Antiqua"/>
              </a:defRPr>
            </a:pPr>
            <a:r>
              <a:t>Our GCP is fourth highest in VA at $25.4B.</a:t>
            </a:r>
          </a:p>
          <a:p>
            <a:pPr marL="349415" indent="-349415">
              <a:buSzPct val="100000"/>
              <a:buChar char="▪"/>
              <a:defRPr sz="1600">
                <a:latin typeface="Book Antiqua"/>
                <a:ea typeface="Book Antiqua"/>
                <a:cs typeface="Book Antiqua"/>
                <a:sym typeface="Book Antiqua"/>
              </a:defRPr>
            </a:pPr>
            <a:r>
              <a:t>Our Board of Supervisors has taken aggressive steps to reduce the tax burden on businesses and as the chart shows, that effort is paying dividends as private investment has increased dramatically.  </a:t>
            </a:r>
          </a:p>
          <a:p>
            <a:pPr lvl="1" marL="757065" indent="-291179">
              <a:buSzPct val="100000"/>
              <a:buFont typeface="Courier New"/>
              <a:buChar char="o"/>
              <a:defRPr sz="1600">
                <a:latin typeface="Book Antiqua"/>
                <a:ea typeface="Book Antiqua"/>
                <a:cs typeface="Book Antiqua"/>
                <a:sym typeface="Book Antiqua"/>
              </a:defRPr>
            </a:pPr>
            <a:r>
              <a:t>In 2017, the data center tax rate was reduced by 90% and revenues are up 300% over four years.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defRPr>
                <a:latin typeface="Book Antiqua"/>
                <a:ea typeface="Book Antiqua"/>
                <a:cs typeface="Book Antiqua"/>
                <a:sym typeface="Book Antiqua"/>
              </a:defRPr>
            </a:pPr>
            <a:r>
              <a:t>But it’s not enough to focus on county-wide metrics or traditional jobs and investment metrics.  Using the Brookings Metro Monitor we’re taking a deep dive into metrics across our county focused on growth, prosperity, inclusion and racial inclusion.  This will become the data behind our mission to grow Henrico’s economy </a:t>
            </a:r>
            <a:r>
              <a:rPr u="sng"/>
              <a:t>for all</a:t>
            </a:r>
            <a:r>
              <a:t>.</a:t>
            </a:r>
          </a:p>
          <a:p>
            <a:pPr>
              <a:defRPr>
                <a:latin typeface="Book Antiqua"/>
                <a:ea typeface="Book Antiqua"/>
                <a:cs typeface="Book Antiqua"/>
                <a:sym typeface="Book Antiqua"/>
              </a:defRPr>
            </a:pPr>
          </a:p>
          <a:p>
            <a:pPr>
              <a:defRPr>
                <a:latin typeface="Book Antiqua"/>
                <a:ea typeface="Book Antiqua"/>
                <a:cs typeface="Book Antiqua"/>
                <a:sym typeface="Book Antiqua"/>
              </a:defRPr>
            </a:pPr>
            <a:r>
              <a:t>For example, while Henrico’s per capita income is $97K, our median family income is $70K.  We make sure we keep in mind that half our families live on less than $70K annually.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defRPr>
                <a:latin typeface="Book Antiqua"/>
                <a:ea typeface="Book Antiqua"/>
                <a:cs typeface="Book Antiqua"/>
                <a:sym typeface="Book Antiqua"/>
              </a:defRPr>
            </a:pPr>
            <a:r>
              <a:t>We work hard to help our businesses meet their ESG goals.  ESG isn’t only the right thing to do, it’s good business.</a:t>
            </a:r>
          </a:p>
          <a:p>
            <a:pPr>
              <a:defRPr>
                <a:latin typeface="Book Antiqua"/>
                <a:ea typeface="Book Antiqua"/>
                <a:cs typeface="Book Antiqua"/>
                <a:sym typeface="Book Antiqua"/>
              </a:defRPr>
            </a:pPr>
          </a:p>
          <a:p>
            <a:pPr>
              <a:defRPr>
                <a:latin typeface="Book Antiqua"/>
                <a:ea typeface="Book Antiqua"/>
                <a:cs typeface="Book Antiqua"/>
                <a:sym typeface="Book Antiqua"/>
              </a:defRPr>
            </a:pPr>
            <a:r>
              <a:t>In the last year plus, our efforts with SWAM businesses have become particularly intentional as we work with prospects to educate them on the SWAM ecosystem at the front end of their projects.</a:t>
            </a:r>
          </a:p>
          <a:p>
            <a:pPr/>
          </a:p>
          <a:p>
            <a:pPr>
              <a:defRPr>
                <a:latin typeface="Book Antiqua"/>
                <a:ea typeface="Book Antiqua"/>
                <a:cs typeface="Book Antiqua"/>
                <a:sym typeface="Book Antiqua"/>
              </a:defRPr>
            </a:pPr>
            <a:r>
              <a:t>The SWaM webinar series is a partnership between Henrico County, the VA Small Business Development Center (SBDC). </a:t>
            </a:r>
          </a:p>
          <a:p>
            <a:pPr>
              <a:defRPr>
                <a:latin typeface="Book Antiqua"/>
                <a:ea typeface="Book Antiqua"/>
                <a:cs typeface="Book Antiqua"/>
                <a:sym typeface="Book Antiqua"/>
              </a:defRPr>
            </a:pPr>
          </a:p>
          <a:p>
            <a:pPr>
              <a:defRPr>
                <a:latin typeface="Book Antiqua"/>
                <a:ea typeface="Book Antiqua"/>
                <a:cs typeface="Book Antiqua"/>
                <a:sym typeface="Book Antiqua"/>
              </a:defRPr>
            </a:pPr>
            <a:r>
              <a:t>SWaM 1.0, March 15</a:t>
            </a:r>
            <a:r>
              <a:rPr baseline="30000"/>
              <a:t>th</a:t>
            </a:r>
            <a:r>
              <a:t> – 80 attendees</a:t>
            </a:r>
          </a:p>
          <a:p>
            <a:pPr marL="171450" indent="-171450">
              <a:buSzPct val="100000"/>
              <a:buFont typeface="Arial"/>
              <a:buChar char="•"/>
              <a:defRPr>
                <a:latin typeface="Book Antiqua"/>
                <a:ea typeface="Book Antiqua"/>
                <a:cs typeface="Book Antiqua"/>
                <a:sym typeface="Book Antiqua"/>
              </a:defRPr>
            </a:pPr>
            <a:r>
              <a:t>provided an overview on the importance of the SWaM certification in accessing state, local, and private contracts and solicitations for services</a:t>
            </a:r>
          </a:p>
          <a:p>
            <a:pPr>
              <a:defRPr>
                <a:latin typeface="Book Antiqua"/>
                <a:ea typeface="Book Antiqua"/>
                <a:cs typeface="Book Antiqua"/>
                <a:sym typeface="Book Antiqua"/>
              </a:defRPr>
            </a:pPr>
          </a:p>
          <a:p>
            <a:pPr>
              <a:defRPr>
                <a:latin typeface="Book Antiqua"/>
                <a:ea typeface="Book Antiqua"/>
                <a:cs typeface="Book Antiqua"/>
                <a:sym typeface="Book Antiqua"/>
              </a:defRPr>
            </a:pPr>
            <a:r>
              <a:t>SWaM 2.0, March 29</a:t>
            </a:r>
            <a:r>
              <a:rPr baseline="30000"/>
              <a:t>th</a:t>
            </a:r>
            <a:r>
              <a:t> – 47 attendees </a:t>
            </a:r>
          </a:p>
          <a:p>
            <a:pPr marL="171450" indent="-171450">
              <a:buSzPct val="100000"/>
              <a:buFont typeface="Arial"/>
              <a:buChar char="•"/>
              <a:defRPr>
                <a:latin typeface="Book Antiqua"/>
                <a:ea typeface="Book Antiqua"/>
                <a:cs typeface="Book Antiqua"/>
                <a:sym typeface="Book Antiqua"/>
              </a:defRPr>
            </a:pPr>
            <a:r>
              <a:t>Live demo of the SWaM certification application process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defRPr>
                <a:latin typeface="Book Antiqua"/>
                <a:ea typeface="Book Antiqua"/>
                <a:cs typeface="Book Antiqua"/>
                <a:sym typeface="Book Antiqua"/>
              </a:defRPr>
            </a:pPr>
            <a:r>
              <a:t>The BOS recently approved Henrico Improvement Zones (known as HIP).  In a previous slide, I showed you various companies we’ve helped in the last several months. While you saw global Fortune 500 companies on that list, we work with </a:t>
            </a:r>
            <a:r>
              <a:rPr u="sng"/>
              <a:t>all</a:t>
            </a:r>
            <a:r>
              <a:t> businesses.  The HIP program will help revitalize aging corridors to help all businesses –regardless of their size - succeed and grow.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defRPr sz="1400">
                <a:latin typeface="Book Antiqua"/>
                <a:ea typeface="Book Antiqua"/>
                <a:cs typeface="Book Antiqua"/>
                <a:sym typeface="Book Antiqua"/>
              </a:defRPr>
            </a:pPr>
            <a:r>
              <a:t>Going clockwise, starting with Laburnum Avenue Corridor in the top left.</a:t>
            </a:r>
          </a:p>
          <a:p>
            <a:pPr lvl="1" indent="465887">
              <a:tabLst>
                <a:tab pos="698500" algn="l"/>
                <a:tab pos="927100" algn="l"/>
              </a:tabLst>
              <a:defRPr sz="1400">
                <a:latin typeface="Book Antiqua"/>
                <a:ea typeface="Book Antiqua"/>
                <a:cs typeface="Book Antiqua"/>
                <a:sym typeface="Book Antiqua"/>
              </a:defRPr>
            </a:pPr>
          </a:p>
          <a:p>
            <a:pPr marL="349415" indent="-349415">
              <a:buSzPct val="100000"/>
              <a:buChar char="▪"/>
              <a:defRPr b="1" sz="1400" u="sng">
                <a:latin typeface="Book Antiqua"/>
                <a:ea typeface="Book Antiqua"/>
                <a:cs typeface="Book Antiqua"/>
                <a:sym typeface="Book Antiqua"/>
              </a:defRPr>
            </a:pPr>
            <a:r>
              <a:t>Laburnum Avenue Corridor </a:t>
            </a:r>
          </a:p>
          <a:p>
            <a:pPr lvl="1" marL="806615" indent="-349415">
              <a:buSzPct val="100000"/>
              <a:buChar char="▪"/>
              <a:defRPr sz="1400">
                <a:latin typeface="Book Antiqua"/>
                <a:ea typeface="Book Antiqua"/>
                <a:cs typeface="Book Antiqua"/>
                <a:sym typeface="Book Antiqua"/>
              </a:defRPr>
            </a:pPr>
            <a:r>
              <a:t>1.6 MSF built since 2017 </a:t>
            </a:r>
          </a:p>
          <a:p>
            <a:pPr lvl="1" marL="806615" indent="-349415">
              <a:buSzPct val="100000"/>
              <a:buChar char="▪"/>
              <a:defRPr sz="1400">
                <a:latin typeface="Book Antiqua"/>
                <a:ea typeface="Book Antiqua"/>
                <a:cs typeface="Book Antiqua"/>
                <a:sym typeface="Book Antiqua"/>
              </a:defRPr>
            </a:pPr>
            <a:r>
              <a:t>700+ acres of entitled industrial property </a:t>
            </a:r>
          </a:p>
          <a:p>
            <a:pPr lvl="1" marL="806615" indent="-349415">
              <a:buSzPct val="100000"/>
              <a:buChar char="▪"/>
              <a:defRPr sz="1400">
                <a:latin typeface="Book Antiqua"/>
                <a:ea typeface="Book Antiqua"/>
                <a:cs typeface="Book Antiqua"/>
                <a:sym typeface="Book Antiqua"/>
              </a:defRPr>
            </a:pPr>
            <a:r>
              <a:t>6+ MSF of additional industrial space potential </a:t>
            </a:r>
          </a:p>
          <a:p>
            <a:pPr>
              <a:defRPr b="1" sz="1400" u="sng">
                <a:latin typeface="Book Antiqua"/>
                <a:ea typeface="Book Antiqua"/>
                <a:cs typeface="Book Antiqua"/>
                <a:sym typeface="Book Antiqua"/>
              </a:defRPr>
            </a:pPr>
          </a:p>
          <a:p>
            <a:pPr marL="349415" indent="-349415">
              <a:buSzPct val="100000"/>
              <a:buChar char="▪"/>
              <a:tabLst>
                <a:tab pos="457200" algn="l"/>
              </a:tabLst>
              <a:defRPr b="1" sz="1400" u="sng">
                <a:latin typeface="Book Antiqua"/>
                <a:ea typeface="Book Antiqua"/>
                <a:cs typeface="Book Antiqua"/>
                <a:sym typeface="Book Antiqua"/>
              </a:defRPr>
            </a:pPr>
            <a:r>
              <a:t>Regency:</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50-acre property rezoned to urban mixed-use</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Residential, office, cultural</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NOVA Aquatics Center</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$500 in private investment</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p>
          <a:p>
            <a:pPr marL="349415" indent="-349415">
              <a:buSzPct val="100000"/>
              <a:buChar char="▪"/>
              <a:defRPr b="1" sz="1400" u="sng">
                <a:latin typeface="Book Antiqua"/>
                <a:ea typeface="Book Antiqua"/>
                <a:cs typeface="Book Antiqua"/>
                <a:sym typeface="Book Antiqua"/>
              </a:defRPr>
            </a:pPr>
            <a:r>
              <a:t>Virginia Center Commons</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Indoor sports and convocation center</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Public-Private partnership </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Urban-style mixed use </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$50 investment by Henrico County</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$250M private investment</a:t>
            </a:r>
          </a:p>
          <a:p>
            <a:pPr lvl="1" indent="465887">
              <a:tabLst>
                <a:tab pos="698500" algn="l"/>
                <a:tab pos="927100" algn="l"/>
              </a:tabLst>
              <a:defRPr sz="1400">
                <a:latin typeface="Book Antiqua"/>
                <a:ea typeface="Book Antiqua"/>
                <a:cs typeface="Book Antiqua"/>
                <a:sym typeface="Book Antiqua"/>
              </a:defRPr>
            </a:pPr>
          </a:p>
          <a:p>
            <a:pPr marL="349415" indent="-349415">
              <a:buSzPct val="100000"/>
              <a:buChar char="▪"/>
              <a:tabLst>
                <a:tab pos="457200" algn="l"/>
              </a:tabLst>
              <a:defRPr b="1" sz="1400" u="sng">
                <a:latin typeface="Book Antiqua"/>
                <a:ea typeface="Book Antiqua"/>
                <a:cs typeface="Book Antiqua"/>
                <a:sym typeface="Book Antiqua"/>
              </a:defRPr>
            </a:pPr>
            <a:r>
              <a:t>GreenCity:</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$2.3B arena-anchored development</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Private Financing – no impact on taxpayers</a:t>
            </a:r>
          </a:p>
          <a:p>
            <a:pPr lvl="1" marL="757065" indent="-291179">
              <a:buSzPct val="100000"/>
              <a:buFont typeface="Courier New"/>
              <a:buChar char="o"/>
              <a:tabLst>
                <a:tab pos="698500" algn="l"/>
                <a:tab pos="927100" algn="l"/>
              </a:tabLst>
              <a:defRPr sz="1400">
                <a:latin typeface="Book Antiqua"/>
                <a:ea typeface="Book Antiqua"/>
                <a:cs typeface="Book Antiqua"/>
                <a:sym typeface="Book Antiqua"/>
              </a:defRPr>
            </a:pPr>
            <a:r>
              <a:t>Former Best Products site &amp; assemblage of 204ac</a:t>
            </a:r>
          </a:p>
          <a:p>
            <a:pPr lvl="1" marL="757065" indent="-291179">
              <a:buSzPct val="100000"/>
              <a:buFont typeface="Courier New"/>
              <a:buChar char="o"/>
              <a:tabLst>
                <a:tab pos="698500" algn="l"/>
                <a:tab pos="927100" algn="l"/>
              </a:tabLst>
              <a:defRPr sz="1400" u="sng">
                <a:latin typeface="Book Antiqua"/>
                <a:ea typeface="Book Antiqua"/>
                <a:cs typeface="Book Antiqua"/>
                <a:sym typeface="Book Antiqua"/>
              </a:defRPr>
            </a:pPr>
            <a:r>
              <a:t>Mixed use eco-district including</a:t>
            </a:r>
            <a:r>
              <a:rPr u="none"/>
              <a:t>:</a:t>
            </a:r>
            <a:endParaRPr u="none"/>
          </a:p>
          <a:p>
            <a:pPr lvl="2" marL="1164716" indent="-232943">
              <a:buSzPct val="100000"/>
              <a:buChar char="▪"/>
              <a:tabLst>
                <a:tab pos="1155700" algn="l"/>
                <a:tab pos="1397000" algn="l"/>
              </a:tabLst>
              <a:defRPr sz="1400">
                <a:latin typeface="Book Antiqua"/>
                <a:ea typeface="Book Antiqua"/>
                <a:cs typeface="Book Antiqua"/>
                <a:sym typeface="Book Antiqua"/>
              </a:defRPr>
            </a:pPr>
            <a:r>
              <a:t>17,000 seat arena</a:t>
            </a:r>
          </a:p>
          <a:p>
            <a:pPr lvl="2" marL="1164716" indent="-232943">
              <a:buSzPct val="100000"/>
              <a:buChar char="▪"/>
              <a:tabLst>
                <a:tab pos="1155700" algn="l"/>
                <a:tab pos="1397000" algn="l"/>
              </a:tabLst>
              <a:defRPr sz="1400">
                <a:latin typeface="Book Antiqua"/>
                <a:ea typeface="Book Antiqua"/>
                <a:cs typeface="Book Antiqua"/>
                <a:sym typeface="Book Antiqua"/>
              </a:defRPr>
            </a:pPr>
            <a:r>
              <a:t>2.3MSF office &amp; retail</a:t>
            </a:r>
          </a:p>
          <a:p>
            <a:pPr lvl="2" marL="1164716" indent="-232943">
              <a:buSzPct val="100000"/>
              <a:buChar char="▪"/>
              <a:tabLst>
                <a:tab pos="1155700" algn="l"/>
                <a:tab pos="1397000" algn="l"/>
              </a:tabLst>
              <a:defRPr sz="1400">
                <a:latin typeface="Book Antiqua"/>
                <a:ea typeface="Book Antiqua"/>
                <a:cs typeface="Book Antiqua"/>
                <a:sym typeface="Book Antiqua"/>
              </a:defRPr>
            </a:pPr>
            <a:r>
              <a:t>2,400 housing units</a:t>
            </a:r>
          </a:p>
          <a:p>
            <a:pPr lvl="2" marL="1164716" indent="-232943">
              <a:buSzPct val="100000"/>
              <a:buChar char="▪"/>
              <a:tabLst>
                <a:tab pos="1155700" algn="l"/>
                <a:tab pos="1397000" algn="l"/>
              </a:tabLst>
              <a:defRPr sz="1400">
                <a:latin typeface="Book Antiqua"/>
                <a:ea typeface="Book Antiqua"/>
                <a:cs typeface="Book Antiqua"/>
                <a:sym typeface="Book Antiqua"/>
              </a:defRPr>
            </a:pPr>
            <a:r>
              <a:t>2 hotels</a:t>
            </a:r>
          </a:p>
          <a:p>
            <a:pPr lvl="2" marL="1164716" indent="-232943">
              <a:buSzPct val="100000"/>
              <a:buChar char="▪"/>
              <a:tabLst>
                <a:tab pos="1155700" algn="l"/>
                <a:tab pos="1397000" algn="l"/>
              </a:tabLst>
              <a:defRPr sz="1400">
                <a:latin typeface="Book Antiqua"/>
                <a:ea typeface="Book Antiqua"/>
                <a:cs typeface="Book Antiqua"/>
                <a:sym typeface="Book Antiqua"/>
              </a:defRPr>
            </a:pPr>
            <a:r>
              <a:t>Operational 2025 and full build out 2033</a:t>
            </a:r>
          </a:p>
          <a:p>
            <a:pPr lvl="1" indent="465887">
              <a:tabLst>
                <a:tab pos="698500" algn="l"/>
                <a:tab pos="927100" algn="l"/>
              </a:tabLst>
              <a:defRPr sz="1400">
                <a:latin typeface="Book Antiqua"/>
                <a:ea typeface="Book Antiqua"/>
                <a:cs typeface="Book Antiqua"/>
                <a:sym typeface="Book Antiqua"/>
              </a:defRPr>
            </a:pPr>
          </a:p>
          <a:p>
            <a:pPr>
              <a:defRPr b="1" sz="1400" u="sng">
                <a:latin typeface="Book Antiqua"/>
                <a:ea typeface="Book Antiqua"/>
                <a:cs typeface="Book Antiqua"/>
                <a:sym typeface="Book Antiqua"/>
              </a:defRPr>
            </a:pPr>
          </a:p>
          <a:p>
            <a:pPr marL="349415" indent="-349415">
              <a:buSzPct val="100000"/>
              <a:buChar char="▪"/>
              <a:defRPr b="1" sz="1400" u="sng">
                <a:latin typeface="Book Antiqua"/>
                <a:ea typeface="Book Antiqua"/>
                <a:cs typeface="Book Antiqua"/>
                <a:sym typeface="Book Antiqua"/>
              </a:defRPr>
            </a:pPr>
            <a:r>
              <a:t>White Oak Technology Park </a:t>
            </a:r>
          </a:p>
          <a:p>
            <a:pPr lvl="1" marL="806615" indent="-349415">
              <a:buSzPct val="100000"/>
              <a:buChar char="▪"/>
              <a:defRPr sz="1400">
                <a:latin typeface="Book Antiqua"/>
                <a:ea typeface="Book Antiqua"/>
                <a:cs typeface="Book Antiqua"/>
                <a:sym typeface="Book Antiqua"/>
              </a:defRPr>
            </a:pPr>
            <a:r>
              <a:t>2,400 acres (about ½ Ashland’s size)</a:t>
            </a:r>
          </a:p>
          <a:p>
            <a:pPr lvl="1" marL="806615" indent="-349415">
              <a:buSzPct val="100000"/>
              <a:buChar char="▪"/>
              <a:defRPr sz="1400">
                <a:latin typeface="Book Antiqua"/>
                <a:ea typeface="Book Antiqua"/>
                <a:cs typeface="Book Antiqua"/>
                <a:sym typeface="Book Antiqua"/>
              </a:defRPr>
            </a:pPr>
            <a:r>
              <a:t>Home to Facebook, LL Flooring, Bank of America, Polykon, &amp; QTS (4</a:t>
            </a:r>
            <a:r>
              <a:rPr baseline="30000"/>
              <a:t>th</a:t>
            </a:r>
            <a:r>
              <a:t> largest data center in world). </a:t>
            </a:r>
          </a:p>
          <a:p>
            <a:pPr lvl="2" marL="1263815" indent="-349415">
              <a:buSzPct val="100000"/>
              <a:buChar char="▪"/>
              <a:defRPr sz="1400">
                <a:latin typeface="Book Antiqua"/>
                <a:ea typeface="Book Antiqua"/>
                <a:cs typeface="Book Antiqua"/>
                <a:sym typeface="Book Antiqua"/>
              </a:defRPr>
            </a:pPr>
            <a:r>
              <a:t>90% of the world’s data created in the last 2 years</a:t>
            </a:r>
          </a:p>
          <a:p>
            <a:pPr lvl="2" marL="1263815" indent="-349415">
              <a:buSzPct val="100000"/>
              <a:buChar char="▪"/>
              <a:defRPr sz="1400">
                <a:latin typeface="Book Antiqua"/>
                <a:ea typeface="Book Antiqua"/>
                <a:cs typeface="Book Antiqua"/>
                <a:sym typeface="Book Antiqua"/>
              </a:defRPr>
            </a:pPr>
            <a:r>
              <a:t>99.7% of that data moves through undersea cables, AND</a:t>
            </a:r>
          </a:p>
          <a:p>
            <a:pPr lvl="2" marL="1263815" indent="-349415">
              <a:buSzPct val="100000"/>
              <a:buChar char="▪"/>
              <a:defRPr sz="1400">
                <a:latin typeface="Book Antiqua"/>
                <a:ea typeface="Book Antiqua"/>
                <a:cs typeface="Book Antiqua"/>
                <a:sym typeface="Book Antiqua"/>
              </a:defRPr>
            </a:pPr>
            <a:r>
              <a:t>4 of those cables converge at the QTS Network Access Point (NAP).</a:t>
            </a:r>
          </a:p>
          <a:p>
            <a:pPr lvl="2" marL="1263815" indent="-349415">
              <a:buSzPct val="100000"/>
              <a:buChar char="▪"/>
              <a:defRPr sz="1400">
                <a:latin typeface="Book Antiqua"/>
                <a:ea typeface="Book Antiqua"/>
                <a:cs typeface="Book Antiqua"/>
                <a:sym typeface="Book Antiqua"/>
              </a:defRPr>
            </a:pPr>
            <a:r>
              <a:t>While 70-80% of the world’s data moves through Ashburn VA, </a:t>
            </a:r>
            <a:r>
              <a:rPr i="1"/>
              <a:t>Henrico is the center for diverse and resilient traffic to Europe, South America, and soon Africa</a:t>
            </a:r>
            <a:r>
              <a:t>.  </a:t>
            </a:r>
          </a:p>
          <a:p>
            <a:pPr lvl="2" marL="1200150" indent="-285750">
              <a:buSzPct val="100000"/>
              <a:buFont typeface="Arial"/>
              <a:buChar char="•"/>
              <a:defRPr sz="1400">
                <a:latin typeface="Book Antiqua"/>
                <a:ea typeface="Book Antiqua"/>
                <a:cs typeface="Book Antiqua"/>
                <a:sym typeface="Book Antiqua"/>
              </a:defRPr>
            </a:pPr>
            <a:r>
              <a:t>Henrico’s internet infrastructure will be transformational to Virginia’s economy.  It is to the 21</a:t>
            </a:r>
            <a:r>
              <a:rPr baseline="30000"/>
              <a:t>st</a:t>
            </a:r>
            <a:r>
              <a:t> century what I-64 and I-95 were to the 20</a:t>
            </a:r>
            <a:r>
              <a:rPr baseline="30000"/>
              <a:t>th</a:t>
            </a:r>
            <a:r>
              <a:t>.</a:t>
            </a:r>
          </a:p>
          <a:p>
            <a:pPr lvl="2" marL="1200150" indent="-285750">
              <a:buSzPct val="100000"/>
              <a:buFont typeface="Arial"/>
              <a:buChar char="•"/>
              <a:defRPr sz="1400">
                <a:latin typeface="Book Antiqua"/>
                <a:ea typeface="Book Antiqua"/>
                <a:cs typeface="Book Antiqua"/>
                <a:sym typeface="Book Antiqua"/>
              </a:defRPr>
            </a:pPr>
          </a:p>
          <a:p>
            <a:pPr>
              <a:defRPr sz="1400">
                <a:latin typeface="Book Antiqua"/>
                <a:ea typeface="Book Antiqua"/>
                <a:cs typeface="Book Antiqua"/>
                <a:sym typeface="Book Antiqua"/>
              </a:defRPr>
            </a:pPr>
          </a:p>
          <a:p>
            <a:pPr>
              <a:defRPr sz="1400">
                <a:latin typeface="Book Antiqua"/>
                <a:ea typeface="Book Antiqua"/>
                <a:cs typeface="Book Antiqua"/>
                <a:sym typeface="Book Antiqua"/>
              </a:defRPr>
            </a:pPr>
            <a:r>
              <a:t>		Please watch this video.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defRPr sz="1600">
                <a:latin typeface="Book Antiqua"/>
                <a:ea typeface="Book Antiqua"/>
                <a:cs typeface="Book Antiqua"/>
                <a:sym typeface="Book Antiqua"/>
              </a:defRPr>
            </a:pPr>
            <a:r>
              <a:t>As we celebrate the promise of our digital infrastructure, we’re asking some big questions …</a:t>
            </a:r>
          </a:p>
          <a:p>
            <a:pPr>
              <a:defRPr sz="1600">
                <a:latin typeface="Book Antiqua"/>
                <a:ea typeface="Book Antiqua"/>
                <a:cs typeface="Book Antiqua"/>
                <a:sym typeface="Book Antiqua"/>
              </a:defRPr>
            </a:pPr>
          </a:p>
          <a:p>
            <a:pPr marL="228600" indent="-228600">
              <a:buSzPct val="100000"/>
              <a:buAutoNum type="arabicPeriod" startAt="1"/>
              <a:defRPr sz="1600">
                <a:latin typeface="Book Antiqua"/>
                <a:ea typeface="Book Antiqua"/>
                <a:cs typeface="Book Antiqua"/>
                <a:sym typeface="Book Antiqua"/>
              </a:defRPr>
            </a:pPr>
            <a:r>
              <a:t>Henrico has 22MSF of office (34% of RVA total)</a:t>
            </a:r>
          </a:p>
          <a:p>
            <a:pPr lvl="1" marL="685800" indent="-228600">
              <a:buSzPct val="100000"/>
              <a:buFont typeface="Arial"/>
              <a:buChar char="•"/>
              <a:defRPr sz="1600">
                <a:latin typeface="Book Antiqua"/>
                <a:ea typeface="Book Antiqua"/>
                <a:cs typeface="Book Antiqua"/>
                <a:sym typeface="Book Antiqua"/>
              </a:defRPr>
            </a:pPr>
            <a:r>
              <a:t>Office space – tough in the near term but LT opportunity since we will have product and our QOL factors are top-rated</a:t>
            </a:r>
          </a:p>
          <a:p>
            <a:pPr lvl="1" marL="685800" indent="-228600">
              <a:buSzPct val="100000"/>
              <a:buFont typeface="Arial"/>
              <a:buChar char="•"/>
              <a:defRPr sz="1600">
                <a:latin typeface="Book Antiqua"/>
                <a:ea typeface="Book Antiqua"/>
                <a:cs typeface="Book Antiqua"/>
                <a:sym typeface="Book Antiqua"/>
              </a:defRPr>
            </a:pPr>
            <a:r>
              <a:t>We need to tell our story.  We don’t want to be anyone’s best kept secret rule)</a:t>
            </a:r>
          </a:p>
          <a:p>
            <a:pPr marL="228600" indent="-228600">
              <a:buSzPct val="100000"/>
              <a:buAutoNum type="arabicPeriod" startAt="1"/>
              <a:defRPr sz="1600">
                <a:latin typeface="Book Antiqua"/>
                <a:ea typeface="Book Antiqua"/>
                <a:cs typeface="Book Antiqua"/>
                <a:sym typeface="Book Antiqua"/>
              </a:defRPr>
            </a:pPr>
          </a:p>
          <a:p>
            <a:pPr marL="228600" indent="-228600">
              <a:buSzPct val="100000"/>
              <a:buAutoNum type="arabicPeriod" startAt="2"/>
              <a:defRPr sz="1600">
                <a:latin typeface="Book Antiqua"/>
                <a:ea typeface="Book Antiqua"/>
                <a:cs typeface="Book Antiqua"/>
                <a:sym typeface="Book Antiqua"/>
              </a:defRPr>
            </a:pPr>
            <a:r>
              <a:t>Henrico has 27MSF of retail/restaurants (33% of RVA total)</a:t>
            </a:r>
          </a:p>
          <a:p>
            <a:pPr lvl="1" marL="742950" indent="-285750">
              <a:buSzPct val="100000"/>
              <a:buFont typeface="Arial"/>
              <a:buChar char="•"/>
              <a:defRPr sz="1600">
                <a:latin typeface="Book Antiqua"/>
                <a:ea typeface="Book Antiqua"/>
                <a:cs typeface="Book Antiqua"/>
                <a:sym typeface="Book Antiqua"/>
              </a:defRPr>
            </a:pPr>
            <a:r>
              <a:t>Retail – opportunity for redevelopment (T-Mobile, VCC, Regency)</a:t>
            </a:r>
          </a:p>
          <a:p>
            <a:pPr lvl="1" indent="457200">
              <a:defRPr sz="1600">
                <a:latin typeface="Book Antiqua"/>
                <a:ea typeface="Book Antiqua"/>
                <a:cs typeface="Book Antiqua"/>
                <a:sym typeface="Book Antiqua"/>
              </a:defRPr>
            </a:pPr>
          </a:p>
          <a:p>
            <a:pPr marL="228600" indent="-228600">
              <a:buSzPct val="100000"/>
              <a:buAutoNum type="arabicPeriod" startAt="2"/>
              <a:defRPr sz="1600">
                <a:latin typeface="Book Antiqua"/>
                <a:ea typeface="Book Antiqua"/>
                <a:cs typeface="Book Antiqua"/>
                <a:sym typeface="Book Antiqua"/>
              </a:defRPr>
            </a:pPr>
            <a:r>
              <a:t>Manufacturing</a:t>
            </a:r>
          </a:p>
          <a:p>
            <a:pPr marL="228600" indent="-228600">
              <a:buSzPct val="100000"/>
              <a:buAutoNum type="arabicPeriod" startAt="2"/>
              <a:defRPr sz="1600">
                <a:latin typeface="Book Antiqua"/>
                <a:ea typeface="Book Antiqua"/>
                <a:cs typeface="Book Antiqua"/>
                <a:sym typeface="Book Antiqua"/>
              </a:defRPr>
            </a:pPr>
          </a:p>
          <a:p>
            <a:pPr marL="228600" indent="-228600">
              <a:buSzPct val="100000"/>
              <a:buAutoNum type="arabicPeriod" startAt="4"/>
              <a:defRPr sz="1600">
                <a:latin typeface="Book Antiqua"/>
                <a:ea typeface="Book Antiqua"/>
                <a:cs typeface="Book Antiqua"/>
                <a:sym typeface="Book Antiqua"/>
              </a:defRPr>
            </a:pPr>
            <a:r>
              <a:t>Never miss the opportunity in a crisis (pandemic lessons)</a:t>
            </a:r>
          </a:p>
          <a:p>
            <a:pPr marL="228600" indent="-228600">
              <a:buSzPct val="100000"/>
              <a:buAutoNum type="arabicPeriod" startAt="4"/>
              <a:defRPr sz="1600">
                <a:latin typeface="Book Antiqua"/>
                <a:ea typeface="Book Antiqua"/>
                <a:cs typeface="Book Antiqua"/>
                <a:sym typeface="Book Antiqua"/>
              </a:defRPr>
            </a:pPr>
          </a:p>
          <a:p>
            <a:pPr marL="228600" indent="-228600">
              <a:buSzPct val="100000"/>
              <a:buAutoNum type="arabicPeriod" startAt="5"/>
              <a:defRPr sz="1600">
                <a:latin typeface="Book Antiqua"/>
                <a:ea typeface="Book Antiqua"/>
                <a:cs typeface="Book Antiqua"/>
                <a:sym typeface="Book Antiqua"/>
              </a:defRPr>
            </a:pPr>
            <a:r>
              <a:t>How do we connect with everyone?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457200" y="1420282"/>
            <a:ext cx="5181600" cy="980018"/>
          </a:xfrm>
          <a:prstGeom prst="rect">
            <a:avLst/>
          </a:prstGeom>
        </p:spPr>
        <p:txBody>
          <a:bodyPr/>
          <a:lstStyle/>
          <a:p>
            <a:pPr/>
            <a:r>
              <a:t>Title Text</a:t>
            </a:r>
          </a:p>
        </p:txBody>
      </p:sp>
      <p:sp>
        <p:nvSpPr>
          <p:cNvPr id="12" name="Body Level One…"/>
          <p:cNvSpPr txBox="1"/>
          <p:nvPr>
            <p:ph type="body" sz="quarter" idx="1"/>
          </p:nvPr>
        </p:nvSpPr>
        <p:spPr>
          <a:xfrm>
            <a:off x="914400" y="2590800"/>
            <a:ext cx="4267200" cy="1168400"/>
          </a:xfrm>
          <a:prstGeom prst="rect">
            <a:avLst/>
          </a:prstGeom>
        </p:spPr>
        <p:txBody>
          <a:bodyPr/>
          <a:lstStyle>
            <a:lvl1pPr marL="0" indent="0" algn="ctr">
              <a:buSzTx/>
              <a:buFontTx/>
              <a:buNone/>
              <a:defRPr>
                <a:solidFill>
                  <a:srgbClr val="888888"/>
                </a:solidFill>
              </a:defRPr>
            </a:lvl1pPr>
            <a:lvl2pPr marL="0" indent="304814" algn="ctr">
              <a:buSzTx/>
              <a:buFontTx/>
              <a:buNone/>
              <a:defRPr>
                <a:solidFill>
                  <a:srgbClr val="888888"/>
                </a:solidFill>
              </a:defRPr>
            </a:lvl2pPr>
            <a:lvl3pPr marL="0" indent="609629" algn="ctr">
              <a:buSzTx/>
              <a:buFontTx/>
              <a:buNone/>
              <a:defRPr>
                <a:solidFill>
                  <a:srgbClr val="888888"/>
                </a:solidFill>
              </a:defRPr>
            </a:lvl3pPr>
            <a:lvl4pPr marL="0" indent="914446" algn="ctr">
              <a:buSzTx/>
              <a:buFontTx/>
              <a:buNone/>
              <a:defRPr>
                <a:solidFill>
                  <a:srgbClr val="888888"/>
                </a:solidFill>
              </a:defRPr>
            </a:lvl4pPr>
            <a:lvl5pPr marL="0" indent="1219261"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xfrm>
            <a:off x="304800" y="183091"/>
            <a:ext cx="5486400" cy="762001"/>
          </a:xfrm>
          <a:prstGeom prst="rect">
            <a:avLst/>
          </a:prstGeom>
        </p:spPr>
        <p:txBody>
          <a:bodyPr/>
          <a:lstStyle/>
          <a:p>
            <a:pPr/>
            <a:r>
              <a:t>Title Text</a:t>
            </a:r>
          </a:p>
        </p:txBody>
      </p:sp>
      <p:sp>
        <p:nvSpPr>
          <p:cNvPr id="21" name="Body Level One…"/>
          <p:cNvSpPr txBox="1"/>
          <p:nvPr>
            <p:ph type="body" sz="quarter" idx="1"/>
          </p:nvPr>
        </p:nvSpPr>
        <p:spPr>
          <a:xfrm>
            <a:off x="304800" y="1066800"/>
            <a:ext cx="5486400" cy="301731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481542" y="2937934"/>
            <a:ext cx="5181601" cy="908051"/>
          </a:xfrm>
          <a:prstGeom prst="rect">
            <a:avLst/>
          </a:prstGeom>
        </p:spPr>
        <p:txBody>
          <a:bodyPr anchor="t"/>
          <a:lstStyle>
            <a:lvl1pPr algn="l">
              <a:defRPr b="1" cap="all" sz="2600"/>
            </a:lvl1pPr>
          </a:lstStyle>
          <a:p>
            <a:pPr/>
            <a:r>
              <a:t>Title Text</a:t>
            </a:r>
          </a:p>
        </p:txBody>
      </p:sp>
      <p:sp>
        <p:nvSpPr>
          <p:cNvPr id="30" name="Body Level One…"/>
          <p:cNvSpPr txBox="1"/>
          <p:nvPr>
            <p:ph type="body" sz="quarter" idx="1"/>
          </p:nvPr>
        </p:nvSpPr>
        <p:spPr>
          <a:xfrm>
            <a:off x="481542" y="1937809"/>
            <a:ext cx="5181601" cy="1000126"/>
          </a:xfrm>
          <a:prstGeom prst="rect">
            <a:avLst/>
          </a:prstGeom>
        </p:spPr>
        <p:txBody>
          <a:bodyPr anchor="b"/>
          <a:lstStyle>
            <a:lvl1pPr marL="0" indent="0">
              <a:spcBef>
                <a:spcPts val="300"/>
              </a:spcBef>
              <a:buSzTx/>
              <a:buFontTx/>
              <a:buNone/>
              <a:defRPr sz="1300">
                <a:solidFill>
                  <a:srgbClr val="888888"/>
                </a:solidFill>
              </a:defRPr>
            </a:lvl1pPr>
            <a:lvl2pPr marL="0" indent="304814">
              <a:spcBef>
                <a:spcPts val="300"/>
              </a:spcBef>
              <a:buSzTx/>
              <a:buFontTx/>
              <a:buNone/>
              <a:defRPr sz="1300">
                <a:solidFill>
                  <a:srgbClr val="888888"/>
                </a:solidFill>
              </a:defRPr>
            </a:lvl2pPr>
            <a:lvl3pPr marL="0" indent="609629">
              <a:spcBef>
                <a:spcPts val="300"/>
              </a:spcBef>
              <a:buSzTx/>
              <a:buFontTx/>
              <a:buNone/>
              <a:defRPr sz="1300">
                <a:solidFill>
                  <a:srgbClr val="888888"/>
                </a:solidFill>
              </a:defRPr>
            </a:lvl3pPr>
            <a:lvl4pPr marL="0" indent="914446">
              <a:spcBef>
                <a:spcPts val="300"/>
              </a:spcBef>
              <a:buSzTx/>
              <a:buFontTx/>
              <a:buNone/>
              <a:defRPr sz="1300">
                <a:solidFill>
                  <a:srgbClr val="888888"/>
                </a:solidFill>
              </a:defRPr>
            </a:lvl4pPr>
            <a:lvl5pPr marL="0" indent="1219261">
              <a:spcBef>
                <a:spcPts val="300"/>
              </a:spcBef>
              <a:buSzTx/>
              <a:buFontTx/>
              <a:buNone/>
              <a:defRPr sz="13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xfrm>
            <a:off x="304800" y="183091"/>
            <a:ext cx="5486400" cy="762001"/>
          </a:xfrm>
          <a:prstGeom prst="rect">
            <a:avLst/>
          </a:prstGeom>
        </p:spPr>
        <p:txBody>
          <a:bodyPr/>
          <a:lstStyle/>
          <a:p>
            <a:pPr/>
            <a:r>
              <a:t>Title Text</a:t>
            </a:r>
          </a:p>
        </p:txBody>
      </p:sp>
      <p:sp>
        <p:nvSpPr>
          <p:cNvPr id="39" name="Body Level One…"/>
          <p:cNvSpPr txBox="1"/>
          <p:nvPr>
            <p:ph type="body" sz="quarter" idx="1"/>
          </p:nvPr>
        </p:nvSpPr>
        <p:spPr>
          <a:xfrm>
            <a:off x="304800" y="1066800"/>
            <a:ext cx="2692400" cy="3017310"/>
          </a:xfrm>
          <a:prstGeom prst="rect">
            <a:avLst/>
          </a:prstGeom>
        </p:spPr>
        <p:txBody>
          <a:bodyPr/>
          <a:lstStyle>
            <a:lvl1pPr>
              <a:spcBef>
                <a:spcPts val="400"/>
              </a:spcBef>
              <a:defRPr sz="1800"/>
            </a:lvl1pPr>
            <a:lvl2pPr marL="519138" indent="-214323">
              <a:spcBef>
                <a:spcPts val="400"/>
              </a:spcBef>
              <a:defRPr sz="1800"/>
            </a:lvl2pPr>
            <a:lvl3pPr marL="820656" indent="-211026">
              <a:spcBef>
                <a:spcPts val="400"/>
              </a:spcBef>
              <a:defRPr sz="1800"/>
            </a:lvl3pPr>
            <a:lvl4pPr marL="1143056" indent="-228612">
              <a:spcBef>
                <a:spcPts val="400"/>
              </a:spcBef>
              <a:defRPr sz="1800"/>
            </a:lvl4pPr>
            <a:lvl5pPr marL="1447873" indent="-228612">
              <a:spcBef>
                <a:spcPts val="400"/>
              </a:spcBef>
              <a:defRPr sz="1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304800" y="183091"/>
            <a:ext cx="5486400" cy="762001"/>
          </a:xfrm>
          <a:prstGeom prst="rect">
            <a:avLst/>
          </a:prstGeom>
        </p:spPr>
        <p:txBody>
          <a:bodyPr/>
          <a:lstStyle/>
          <a:p>
            <a:pPr/>
            <a:r>
              <a:t>Title Text</a:t>
            </a:r>
          </a:p>
        </p:txBody>
      </p:sp>
      <p:sp>
        <p:nvSpPr>
          <p:cNvPr id="48" name="Body Level One…"/>
          <p:cNvSpPr txBox="1"/>
          <p:nvPr>
            <p:ph type="body" sz="quarter" idx="1"/>
          </p:nvPr>
        </p:nvSpPr>
        <p:spPr>
          <a:xfrm>
            <a:off x="304800" y="1023409"/>
            <a:ext cx="2693460" cy="426509"/>
          </a:xfrm>
          <a:prstGeom prst="rect">
            <a:avLst/>
          </a:prstGeom>
        </p:spPr>
        <p:txBody>
          <a:bodyPr anchor="b"/>
          <a:lstStyle>
            <a:lvl1pPr marL="0" indent="0">
              <a:spcBef>
                <a:spcPts val="300"/>
              </a:spcBef>
              <a:buSzTx/>
              <a:buFontTx/>
              <a:buNone/>
              <a:defRPr b="1" sz="1600"/>
            </a:lvl1pPr>
            <a:lvl2pPr marL="0" indent="304814">
              <a:spcBef>
                <a:spcPts val="300"/>
              </a:spcBef>
              <a:buSzTx/>
              <a:buFontTx/>
              <a:buNone/>
              <a:defRPr b="1" sz="1600"/>
            </a:lvl2pPr>
            <a:lvl3pPr marL="0" indent="609629">
              <a:spcBef>
                <a:spcPts val="300"/>
              </a:spcBef>
              <a:buSzTx/>
              <a:buFontTx/>
              <a:buNone/>
              <a:defRPr b="1" sz="1600"/>
            </a:lvl3pPr>
            <a:lvl4pPr marL="0" indent="914446">
              <a:spcBef>
                <a:spcPts val="300"/>
              </a:spcBef>
              <a:buSzTx/>
              <a:buFontTx/>
              <a:buNone/>
              <a:defRPr b="1" sz="1600"/>
            </a:lvl4pPr>
            <a:lvl5pPr marL="0" indent="1219261">
              <a:spcBef>
                <a:spcPts val="300"/>
              </a:spcBef>
              <a:buSzTx/>
              <a:buFontTx/>
              <a:buNone/>
              <a:defRPr b="1" sz="16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3096684" y="1023409"/>
            <a:ext cx="2694518" cy="426508"/>
          </a:xfrm>
          <a:prstGeom prst="rect">
            <a:avLst/>
          </a:prstGeom>
        </p:spPr>
        <p:txBody>
          <a:bodyPr anchor="b"/>
          <a:lstStyle/>
          <a:p>
            <a:pPr marL="0" indent="0">
              <a:spcBef>
                <a:spcPts val="300"/>
              </a:spcBef>
              <a:buSzTx/>
              <a:buFontTx/>
              <a:buNone/>
              <a:defRPr b="1" sz="16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xfrm>
            <a:off x="304800" y="183091"/>
            <a:ext cx="5486400" cy="762001"/>
          </a:xfrm>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304800" y="182033"/>
            <a:ext cx="2005542" cy="774701"/>
          </a:xfrm>
          <a:prstGeom prst="rect">
            <a:avLst/>
          </a:prstGeom>
        </p:spPr>
        <p:txBody>
          <a:bodyPr anchor="b"/>
          <a:lstStyle>
            <a:lvl1pPr algn="l">
              <a:defRPr b="1" sz="1300"/>
            </a:lvl1pPr>
          </a:lstStyle>
          <a:p>
            <a:pPr/>
            <a:r>
              <a:t>Title Text</a:t>
            </a:r>
          </a:p>
        </p:txBody>
      </p:sp>
      <p:sp>
        <p:nvSpPr>
          <p:cNvPr id="73" name="Body Level One…"/>
          <p:cNvSpPr txBox="1"/>
          <p:nvPr>
            <p:ph type="body" sz="quarter" idx="1"/>
          </p:nvPr>
        </p:nvSpPr>
        <p:spPr>
          <a:xfrm>
            <a:off x="2383366" y="182033"/>
            <a:ext cx="3407834" cy="390207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304800" y="956734"/>
            <a:ext cx="2005541" cy="3127376"/>
          </a:xfrm>
          <a:prstGeom prst="rect">
            <a:avLst/>
          </a:prstGeom>
        </p:spPr>
        <p:txBody>
          <a:bodyPr/>
          <a:lstStyle/>
          <a:p>
            <a:pPr marL="0" indent="0">
              <a:spcBef>
                <a:spcPts val="200"/>
              </a:spcBef>
              <a:buSzTx/>
              <a:buFontTx/>
              <a:buNone/>
              <a:defRPr sz="9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194859" y="3200400"/>
            <a:ext cx="3657601" cy="377825"/>
          </a:xfrm>
          <a:prstGeom prst="rect">
            <a:avLst/>
          </a:prstGeom>
        </p:spPr>
        <p:txBody>
          <a:bodyPr anchor="b"/>
          <a:lstStyle>
            <a:lvl1pPr algn="l">
              <a:defRPr b="1" sz="1300"/>
            </a:lvl1pPr>
          </a:lstStyle>
          <a:p>
            <a:pPr/>
            <a:r>
              <a:t>Title Text</a:t>
            </a:r>
          </a:p>
        </p:txBody>
      </p:sp>
      <p:sp>
        <p:nvSpPr>
          <p:cNvPr id="83" name="Picture Placeholder 2"/>
          <p:cNvSpPr/>
          <p:nvPr>
            <p:ph type="pic" sz="quarter" idx="21"/>
          </p:nvPr>
        </p:nvSpPr>
        <p:spPr>
          <a:xfrm>
            <a:off x="1194859" y="408517"/>
            <a:ext cx="3657601" cy="2743201"/>
          </a:xfrm>
          <a:prstGeom prst="rect">
            <a:avLst/>
          </a:prstGeom>
        </p:spPr>
        <p:txBody>
          <a:bodyPr lIns="91439" rIns="91439">
            <a:noAutofit/>
          </a:bodyPr>
          <a:lstStyle/>
          <a:p>
            <a:pPr/>
          </a:p>
        </p:txBody>
      </p:sp>
      <p:sp>
        <p:nvSpPr>
          <p:cNvPr id="84" name="Body Level One…"/>
          <p:cNvSpPr txBox="1"/>
          <p:nvPr>
            <p:ph type="body" sz="quarter" idx="1"/>
          </p:nvPr>
        </p:nvSpPr>
        <p:spPr>
          <a:xfrm>
            <a:off x="1194859" y="3578225"/>
            <a:ext cx="3657601" cy="536575"/>
          </a:xfrm>
          <a:prstGeom prst="rect">
            <a:avLst/>
          </a:prstGeom>
        </p:spPr>
        <p:txBody>
          <a:bodyPr/>
          <a:lstStyle>
            <a:lvl1pPr marL="0" indent="0">
              <a:spcBef>
                <a:spcPts val="200"/>
              </a:spcBef>
              <a:buSzTx/>
              <a:buFontTx/>
              <a:buNone/>
              <a:defRPr sz="900"/>
            </a:lvl1pPr>
            <a:lvl2pPr marL="0" indent="304814">
              <a:spcBef>
                <a:spcPts val="200"/>
              </a:spcBef>
              <a:buSzTx/>
              <a:buFontTx/>
              <a:buNone/>
              <a:defRPr sz="900"/>
            </a:lvl2pPr>
            <a:lvl3pPr marL="0" indent="609629">
              <a:spcBef>
                <a:spcPts val="200"/>
              </a:spcBef>
              <a:buSzTx/>
              <a:buFontTx/>
              <a:buNone/>
              <a:defRPr sz="900"/>
            </a:lvl3pPr>
            <a:lvl4pPr marL="0" indent="914446">
              <a:spcBef>
                <a:spcPts val="200"/>
              </a:spcBef>
              <a:buSzTx/>
              <a:buFontTx/>
              <a:buNone/>
              <a:defRPr sz="900"/>
            </a:lvl4pPr>
            <a:lvl5pPr marL="0" indent="1219261">
              <a:spcBef>
                <a:spcPts val="200"/>
              </a:spcBef>
              <a:buSzTx/>
              <a:buFontTx/>
              <a:buNone/>
              <a:defRPr sz="9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5584070" y="4261267"/>
            <a:ext cx="207131" cy="196017"/>
          </a:xfrm>
          <a:prstGeom prst="rect">
            <a:avLst/>
          </a:prstGeom>
          <a:ln w="12700">
            <a:miter lim="400000"/>
          </a:ln>
        </p:spPr>
        <p:txBody>
          <a:bodyPr wrap="none" lIns="45719" rIns="45719" anchor="ctr">
            <a:spAutoFit/>
          </a:bodyPr>
          <a:lstStyle>
            <a:lvl1pPr algn="r">
              <a:defRPr sz="8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609629" rtl="0" latinLnBrk="0">
        <a:lnSpc>
          <a:spcPct val="100000"/>
        </a:lnSpc>
        <a:spcBef>
          <a:spcPts val="0"/>
        </a:spcBef>
        <a:spcAft>
          <a:spcPts val="0"/>
        </a:spcAft>
        <a:buClrTx/>
        <a:buSzTx/>
        <a:buFontTx/>
        <a:buNone/>
        <a:tabLst/>
        <a:defRPr b="0" baseline="0" cap="none" i="0" spc="0" strike="noStrike" sz="2900" u="none">
          <a:solidFill>
            <a:srgbClr val="000000"/>
          </a:solidFill>
          <a:uFillTx/>
          <a:latin typeface="+mn-lt"/>
          <a:ea typeface="+mn-ea"/>
          <a:cs typeface="+mn-cs"/>
          <a:sym typeface="Calibri"/>
        </a:defRPr>
      </a:lvl1pPr>
      <a:lvl2pPr marL="0" marR="0" indent="0" algn="ctr" defTabSz="609629" rtl="0" latinLnBrk="0">
        <a:lnSpc>
          <a:spcPct val="100000"/>
        </a:lnSpc>
        <a:spcBef>
          <a:spcPts val="0"/>
        </a:spcBef>
        <a:spcAft>
          <a:spcPts val="0"/>
        </a:spcAft>
        <a:buClrTx/>
        <a:buSzTx/>
        <a:buFontTx/>
        <a:buNone/>
        <a:tabLst/>
        <a:defRPr b="0" baseline="0" cap="none" i="0" spc="0" strike="noStrike" sz="2900" u="none">
          <a:solidFill>
            <a:srgbClr val="000000"/>
          </a:solidFill>
          <a:uFillTx/>
          <a:latin typeface="+mn-lt"/>
          <a:ea typeface="+mn-ea"/>
          <a:cs typeface="+mn-cs"/>
          <a:sym typeface="Calibri"/>
        </a:defRPr>
      </a:lvl2pPr>
      <a:lvl3pPr marL="0" marR="0" indent="0" algn="ctr" defTabSz="609629" rtl="0" latinLnBrk="0">
        <a:lnSpc>
          <a:spcPct val="100000"/>
        </a:lnSpc>
        <a:spcBef>
          <a:spcPts val="0"/>
        </a:spcBef>
        <a:spcAft>
          <a:spcPts val="0"/>
        </a:spcAft>
        <a:buClrTx/>
        <a:buSzTx/>
        <a:buFontTx/>
        <a:buNone/>
        <a:tabLst/>
        <a:defRPr b="0" baseline="0" cap="none" i="0" spc="0" strike="noStrike" sz="2900" u="none">
          <a:solidFill>
            <a:srgbClr val="000000"/>
          </a:solidFill>
          <a:uFillTx/>
          <a:latin typeface="+mn-lt"/>
          <a:ea typeface="+mn-ea"/>
          <a:cs typeface="+mn-cs"/>
          <a:sym typeface="Calibri"/>
        </a:defRPr>
      </a:lvl3pPr>
      <a:lvl4pPr marL="0" marR="0" indent="0" algn="ctr" defTabSz="609629" rtl="0" latinLnBrk="0">
        <a:lnSpc>
          <a:spcPct val="100000"/>
        </a:lnSpc>
        <a:spcBef>
          <a:spcPts val="0"/>
        </a:spcBef>
        <a:spcAft>
          <a:spcPts val="0"/>
        </a:spcAft>
        <a:buClrTx/>
        <a:buSzTx/>
        <a:buFontTx/>
        <a:buNone/>
        <a:tabLst/>
        <a:defRPr b="0" baseline="0" cap="none" i="0" spc="0" strike="noStrike" sz="2900" u="none">
          <a:solidFill>
            <a:srgbClr val="000000"/>
          </a:solidFill>
          <a:uFillTx/>
          <a:latin typeface="+mn-lt"/>
          <a:ea typeface="+mn-ea"/>
          <a:cs typeface="+mn-cs"/>
          <a:sym typeface="Calibri"/>
        </a:defRPr>
      </a:lvl4pPr>
      <a:lvl5pPr marL="0" marR="0" indent="0" algn="ctr" defTabSz="609629" rtl="0" latinLnBrk="0">
        <a:lnSpc>
          <a:spcPct val="100000"/>
        </a:lnSpc>
        <a:spcBef>
          <a:spcPts val="0"/>
        </a:spcBef>
        <a:spcAft>
          <a:spcPts val="0"/>
        </a:spcAft>
        <a:buClrTx/>
        <a:buSzTx/>
        <a:buFontTx/>
        <a:buNone/>
        <a:tabLst/>
        <a:defRPr b="0" baseline="0" cap="none" i="0" spc="0" strike="noStrike" sz="2900" u="none">
          <a:solidFill>
            <a:srgbClr val="000000"/>
          </a:solidFill>
          <a:uFillTx/>
          <a:latin typeface="+mn-lt"/>
          <a:ea typeface="+mn-ea"/>
          <a:cs typeface="+mn-cs"/>
          <a:sym typeface="Calibri"/>
        </a:defRPr>
      </a:lvl5pPr>
      <a:lvl6pPr marL="0" marR="0" indent="0" algn="ctr" defTabSz="609629" rtl="0" latinLnBrk="0">
        <a:lnSpc>
          <a:spcPct val="100000"/>
        </a:lnSpc>
        <a:spcBef>
          <a:spcPts val="0"/>
        </a:spcBef>
        <a:spcAft>
          <a:spcPts val="0"/>
        </a:spcAft>
        <a:buClrTx/>
        <a:buSzTx/>
        <a:buFontTx/>
        <a:buNone/>
        <a:tabLst/>
        <a:defRPr b="0" baseline="0" cap="none" i="0" spc="0" strike="noStrike" sz="2900" u="none">
          <a:solidFill>
            <a:srgbClr val="000000"/>
          </a:solidFill>
          <a:uFillTx/>
          <a:latin typeface="+mn-lt"/>
          <a:ea typeface="+mn-ea"/>
          <a:cs typeface="+mn-cs"/>
          <a:sym typeface="Calibri"/>
        </a:defRPr>
      </a:lvl6pPr>
      <a:lvl7pPr marL="0" marR="0" indent="0" algn="ctr" defTabSz="609629" rtl="0" latinLnBrk="0">
        <a:lnSpc>
          <a:spcPct val="100000"/>
        </a:lnSpc>
        <a:spcBef>
          <a:spcPts val="0"/>
        </a:spcBef>
        <a:spcAft>
          <a:spcPts val="0"/>
        </a:spcAft>
        <a:buClrTx/>
        <a:buSzTx/>
        <a:buFontTx/>
        <a:buNone/>
        <a:tabLst/>
        <a:defRPr b="0" baseline="0" cap="none" i="0" spc="0" strike="noStrike" sz="2900" u="none">
          <a:solidFill>
            <a:srgbClr val="000000"/>
          </a:solidFill>
          <a:uFillTx/>
          <a:latin typeface="+mn-lt"/>
          <a:ea typeface="+mn-ea"/>
          <a:cs typeface="+mn-cs"/>
          <a:sym typeface="Calibri"/>
        </a:defRPr>
      </a:lvl7pPr>
      <a:lvl8pPr marL="0" marR="0" indent="0" algn="ctr" defTabSz="609629" rtl="0" latinLnBrk="0">
        <a:lnSpc>
          <a:spcPct val="100000"/>
        </a:lnSpc>
        <a:spcBef>
          <a:spcPts val="0"/>
        </a:spcBef>
        <a:spcAft>
          <a:spcPts val="0"/>
        </a:spcAft>
        <a:buClrTx/>
        <a:buSzTx/>
        <a:buFontTx/>
        <a:buNone/>
        <a:tabLst/>
        <a:defRPr b="0" baseline="0" cap="none" i="0" spc="0" strike="noStrike" sz="2900" u="none">
          <a:solidFill>
            <a:srgbClr val="000000"/>
          </a:solidFill>
          <a:uFillTx/>
          <a:latin typeface="+mn-lt"/>
          <a:ea typeface="+mn-ea"/>
          <a:cs typeface="+mn-cs"/>
          <a:sym typeface="Calibri"/>
        </a:defRPr>
      </a:lvl8pPr>
      <a:lvl9pPr marL="0" marR="0" indent="0" algn="ctr" defTabSz="609629" rtl="0" latinLnBrk="0">
        <a:lnSpc>
          <a:spcPct val="100000"/>
        </a:lnSpc>
        <a:spcBef>
          <a:spcPts val="0"/>
        </a:spcBef>
        <a:spcAft>
          <a:spcPts val="0"/>
        </a:spcAft>
        <a:buClrTx/>
        <a:buSzTx/>
        <a:buFontTx/>
        <a:buNone/>
        <a:tabLst/>
        <a:defRPr b="0" baseline="0" cap="none" i="0" spc="0" strike="noStrike" sz="2900" u="none">
          <a:solidFill>
            <a:srgbClr val="000000"/>
          </a:solidFill>
          <a:uFillTx/>
          <a:latin typeface="+mn-lt"/>
          <a:ea typeface="+mn-ea"/>
          <a:cs typeface="+mn-cs"/>
          <a:sym typeface="Calibri"/>
        </a:defRPr>
      </a:lvl9pPr>
    </p:titleStyle>
    <p:bodyStyle>
      <a:lvl1pPr marL="228610" marR="0" indent="-228610" algn="l" defTabSz="609629" rtl="0" latinLnBrk="0">
        <a:lnSpc>
          <a:spcPct val="100000"/>
        </a:lnSpc>
        <a:spcBef>
          <a:spcPts val="500"/>
        </a:spcBef>
        <a:spcAft>
          <a:spcPts val="0"/>
        </a:spcAft>
        <a:buClrTx/>
        <a:buSzPct val="100000"/>
        <a:buFont typeface="Arial"/>
        <a:buChar char="•"/>
        <a:tabLst/>
        <a:defRPr b="0" baseline="0" cap="none" i="0" spc="0" strike="noStrike" sz="2100" u="none">
          <a:solidFill>
            <a:srgbClr val="000000"/>
          </a:solidFill>
          <a:uFillTx/>
          <a:latin typeface="+mn-lt"/>
          <a:ea typeface="+mn-ea"/>
          <a:cs typeface="+mn-cs"/>
          <a:sym typeface="Calibri"/>
        </a:defRPr>
      </a:lvl1pPr>
      <a:lvl2pPr marL="527076" marR="0" indent="-222261" algn="l" defTabSz="609629" rtl="0" latinLnBrk="0">
        <a:lnSpc>
          <a:spcPct val="100000"/>
        </a:lnSpc>
        <a:spcBef>
          <a:spcPts val="500"/>
        </a:spcBef>
        <a:spcAft>
          <a:spcPts val="0"/>
        </a:spcAft>
        <a:buClrTx/>
        <a:buSzPct val="100000"/>
        <a:buFont typeface="Arial"/>
        <a:buChar char="–"/>
        <a:tabLst/>
        <a:defRPr b="0" baseline="0" cap="none" i="0" spc="0" strike="noStrike" sz="2100" u="none">
          <a:solidFill>
            <a:srgbClr val="000000"/>
          </a:solidFill>
          <a:uFillTx/>
          <a:latin typeface="+mn-lt"/>
          <a:ea typeface="+mn-ea"/>
          <a:cs typeface="+mn-cs"/>
          <a:sym typeface="Calibri"/>
        </a:defRPr>
      </a:lvl2pPr>
      <a:lvl3pPr marL="809665" marR="0" indent="-200035" algn="l" defTabSz="609629" rtl="0" latinLnBrk="0">
        <a:lnSpc>
          <a:spcPct val="100000"/>
        </a:lnSpc>
        <a:spcBef>
          <a:spcPts val="500"/>
        </a:spcBef>
        <a:spcAft>
          <a:spcPts val="0"/>
        </a:spcAft>
        <a:buClrTx/>
        <a:buSzPct val="100000"/>
        <a:buFont typeface="Arial"/>
        <a:buChar char="•"/>
        <a:tabLst/>
        <a:defRPr b="0" baseline="0" cap="none" i="0" spc="0" strike="noStrike" sz="2100" u="none">
          <a:solidFill>
            <a:srgbClr val="000000"/>
          </a:solidFill>
          <a:uFillTx/>
          <a:latin typeface="+mn-lt"/>
          <a:ea typeface="+mn-ea"/>
          <a:cs typeface="+mn-cs"/>
          <a:sym typeface="Calibri"/>
        </a:defRPr>
      </a:lvl3pPr>
      <a:lvl4pPr marL="1160642" marR="0" indent="-246197" algn="l" defTabSz="609629" rtl="0" latinLnBrk="0">
        <a:lnSpc>
          <a:spcPct val="100000"/>
        </a:lnSpc>
        <a:spcBef>
          <a:spcPts val="500"/>
        </a:spcBef>
        <a:spcAft>
          <a:spcPts val="0"/>
        </a:spcAft>
        <a:buClrTx/>
        <a:buSzPct val="100000"/>
        <a:buFont typeface="Arial"/>
        <a:buChar char="–"/>
        <a:tabLst/>
        <a:defRPr b="0" baseline="0" cap="none" i="0" spc="0" strike="noStrike" sz="2100" u="none">
          <a:solidFill>
            <a:srgbClr val="000000"/>
          </a:solidFill>
          <a:uFillTx/>
          <a:latin typeface="+mn-lt"/>
          <a:ea typeface="+mn-ea"/>
          <a:cs typeface="+mn-cs"/>
          <a:sym typeface="Calibri"/>
        </a:defRPr>
      </a:lvl4pPr>
      <a:lvl5pPr marL="1465458" marR="0" indent="-246197" algn="l" defTabSz="609629" rtl="0" latinLnBrk="0">
        <a:lnSpc>
          <a:spcPct val="100000"/>
        </a:lnSpc>
        <a:spcBef>
          <a:spcPts val="500"/>
        </a:spcBef>
        <a:spcAft>
          <a:spcPts val="0"/>
        </a:spcAft>
        <a:buClrTx/>
        <a:buSzPct val="100000"/>
        <a:buFont typeface="Arial"/>
        <a:buChar char="»"/>
        <a:tabLst/>
        <a:defRPr b="0" baseline="0" cap="none" i="0" spc="0" strike="noStrike" sz="2100" u="none">
          <a:solidFill>
            <a:srgbClr val="000000"/>
          </a:solidFill>
          <a:uFillTx/>
          <a:latin typeface="+mn-lt"/>
          <a:ea typeface="+mn-ea"/>
          <a:cs typeface="+mn-cs"/>
          <a:sym typeface="Calibri"/>
        </a:defRPr>
      </a:lvl5pPr>
      <a:lvl6pPr marL="1770273" marR="0" indent="-246197" algn="l" defTabSz="609629" rtl="0" latinLnBrk="0">
        <a:lnSpc>
          <a:spcPct val="100000"/>
        </a:lnSpc>
        <a:spcBef>
          <a:spcPts val="500"/>
        </a:spcBef>
        <a:spcAft>
          <a:spcPts val="0"/>
        </a:spcAft>
        <a:buClrTx/>
        <a:buSzPct val="100000"/>
        <a:buFont typeface="Arial"/>
        <a:buChar char="•"/>
        <a:tabLst/>
        <a:defRPr b="0" baseline="0" cap="none" i="0" spc="0" strike="noStrike" sz="2100" u="none">
          <a:solidFill>
            <a:srgbClr val="000000"/>
          </a:solidFill>
          <a:uFillTx/>
          <a:latin typeface="+mn-lt"/>
          <a:ea typeface="+mn-ea"/>
          <a:cs typeface="+mn-cs"/>
          <a:sym typeface="Calibri"/>
        </a:defRPr>
      </a:lvl6pPr>
      <a:lvl7pPr marL="2075088" marR="0" indent="-246197" algn="l" defTabSz="609629" rtl="0" latinLnBrk="0">
        <a:lnSpc>
          <a:spcPct val="100000"/>
        </a:lnSpc>
        <a:spcBef>
          <a:spcPts val="500"/>
        </a:spcBef>
        <a:spcAft>
          <a:spcPts val="0"/>
        </a:spcAft>
        <a:buClrTx/>
        <a:buSzPct val="100000"/>
        <a:buFont typeface="Arial"/>
        <a:buChar char="•"/>
        <a:tabLst/>
        <a:defRPr b="0" baseline="0" cap="none" i="0" spc="0" strike="noStrike" sz="2100" u="none">
          <a:solidFill>
            <a:srgbClr val="000000"/>
          </a:solidFill>
          <a:uFillTx/>
          <a:latin typeface="+mn-lt"/>
          <a:ea typeface="+mn-ea"/>
          <a:cs typeface="+mn-cs"/>
          <a:sym typeface="Calibri"/>
        </a:defRPr>
      </a:lvl7pPr>
      <a:lvl8pPr marL="2379903" marR="0" indent="-246197" algn="l" defTabSz="609629" rtl="0" latinLnBrk="0">
        <a:lnSpc>
          <a:spcPct val="100000"/>
        </a:lnSpc>
        <a:spcBef>
          <a:spcPts val="500"/>
        </a:spcBef>
        <a:spcAft>
          <a:spcPts val="0"/>
        </a:spcAft>
        <a:buClrTx/>
        <a:buSzPct val="100000"/>
        <a:buFont typeface="Arial"/>
        <a:buChar char="•"/>
        <a:tabLst/>
        <a:defRPr b="0" baseline="0" cap="none" i="0" spc="0" strike="noStrike" sz="2100" u="none">
          <a:solidFill>
            <a:srgbClr val="000000"/>
          </a:solidFill>
          <a:uFillTx/>
          <a:latin typeface="+mn-lt"/>
          <a:ea typeface="+mn-ea"/>
          <a:cs typeface="+mn-cs"/>
          <a:sym typeface="Calibri"/>
        </a:defRPr>
      </a:lvl8pPr>
      <a:lvl9pPr marL="2684719" marR="0" indent="-246197" algn="l" defTabSz="609629" rtl="0" latinLnBrk="0">
        <a:lnSpc>
          <a:spcPct val="100000"/>
        </a:lnSpc>
        <a:spcBef>
          <a:spcPts val="500"/>
        </a:spcBef>
        <a:spcAft>
          <a:spcPts val="0"/>
        </a:spcAft>
        <a:buClrTx/>
        <a:buSzPct val="100000"/>
        <a:buFont typeface="Arial"/>
        <a:buChar char="•"/>
        <a:tabLst/>
        <a:defRPr b="0" baseline="0" cap="none" i="0" spc="0" strike="noStrike" sz="21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jpe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jpeg"/><Relationship Id="rId4" Type="http://schemas.openxmlformats.org/officeDocument/2006/relationships/image" Target="../media/image4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png"/><Relationship Id="rId10" Type="http://schemas.openxmlformats.org/officeDocument/2006/relationships/image" Target="../media/image55.png"/><Relationship Id="rId11" Type="http://schemas.openxmlformats.org/officeDocument/2006/relationships/image" Target="../media/image4.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png"/><Relationship Id="rId15" Type="http://schemas.openxmlformats.org/officeDocument/2006/relationships/image" Target="../media/image59.png"/><Relationship Id="rId16" Type="http://schemas.openxmlformats.org/officeDocument/2006/relationships/image" Target="../media/image60.png"/><Relationship Id="rId17" Type="http://schemas.openxmlformats.org/officeDocument/2006/relationships/image" Target="../media/image61.png"/><Relationship Id="rId18" Type="http://schemas.openxmlformats.org/officeDocument/2006/relationships/image" Target="../media/image62.png"/><Relationship Id="rId19" Type="http://schemas.openxmlformats.org/officeDocument/2006/relationships/image" Target="../media/image6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6.png"/><Relationship Id="rId6" Type="http://schemas.openxmlformats.org/officeDocument/2006/relationships/image" Target="../media/image3.jpeg"/><Relationship Id="rId7" Type="http://schemas.openxmlformats.org/officeDocument/2006/relationships/image" Target="../media/image7.png"/><Relationship Id="rId8" Type="http://schemas.openxmlformats.org/officeDocument/2006/relationships/image" Target="../media/image4.jpe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jpeg"/><Relationship Id="rId4" Type="http://schemas.openxmlformats.org/officeDocument/2006/relationships/image" Target="../media/image3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Rectangle 8"/>
          <p:cNvSpPr/>
          <p:nvPr/>
        </p:nvSpPr>
        <p:spPr>
          <a:xfrm>
            <a:off x="-1" y="0"/>
            <a:ext cx="12188953" cy="6858000"/>
          </a:xfrm>
          <a:prstGeom prst="rect">
            <a:avLst/>
          </a:prstGeom>
          <a:solidFill>
            <a:srgbClr val="FFFFFF"/>
          </a:solidFill>
          <a:ln w="12700">
            <a:miter lim="400000"/>
          </a:ln>
        </p:spPr>
        <p:txBody>
          <a:bodyPr lIns="45719" rIns="45719" anchor="ctr"/>
          <a:lstStyle/>
          <a:p>
            <a:pPr algn="ctr" defTabSz="609629">
              <a:defRPr sz="1200">
                <a:solidFill>
                  <a:srgbClr val="FFFFFF"/>
                </a:solidFill>
              </a:defRPr>
            </a:pPr>
          </a:p>
        </p:txBody>
      </p:sp>
      <p:pic>
        <p:nvPicPr>
          <p:cNvPr id="95" name="Picture 1" descr="Picture 1"/>
          <p:cNvPicPr>
            <a:picLocks noChangeAspect="1"/>
          </p:cNvPicPr>
          <p:nvPr/>
        </p:nvPicPr>
        <p:blipFill>
          <a:blip r:embed="rId3">
            <a:extLst/>
          </a:blip>
          <a:srcRect l="1301" t="0" r="0" b="0"/>
          <a:stretch>
            <a:fillRect/>
          </a:stretch>
        </p:blipFill>
        <p:spPr>
          <a:xfrm>
            <a:off x="-13565" y="7"/>
            <a:ext cx="9669546" cy="6857925"/>
          </a:xfrm>
          <a:prstGeom prst="rect">
            <a:avLst/>
          </a:prstGeom>
          <a:ln w="12700">
            <a:miter lim="400000"/>
          </a:ln>
        </p:spPr>
      </p:pic>
      <p:sp>
        <p:nvSpPr>
          <p:cNvPr id="96" name="Rectangle 10"/>
          <p:cNvSpPr/>
          <p:nvPr/>
        </p:nvSpPr>
        <p:spPr>
          <a:xfrm flipH="1">
            <a:off x="5125018" y="0"/>
            <a:ext cx="7066979" cy="6858000"/>
          </a:xfrm>
          <a:prstGeom prst="rect">
            <a:avLst/>
          </a:prstGeom>
          <a:gradFill>
            <a:gsLst>
              <a:gs pos="0">
                <a:srgbClr val="FFFFFF">
                  <a:alpha val="0"/>
                </a:srgbClr>
              </a:gs>
              <a:gs pos="19000">
                <a:srgbClr val="FFFFFF">
                  <a:alpha val="38000"/>
                </a:srgbClr>
              </a:gs>
              <a:gs pos="35000">
                <a:srgbClr val="FFFFFF">
                  <a:alpha val="77000"/>
                </a:srgbClr>
              </a:gs>
              <a:gs pos="48000">
                <a:srgbClr val="FFFFFF"/>
              </a:gs>
              <a:gs pos="100000">
                <a:srgbClr val="FFFFFF"/>
              </a:gs>
            </a:gsLst>
            <a:lin ang="10800000"/>
          </a:gradFill>
          <a:ln w="12700">
            <a:miter lim="400000"/>
          </a:ln>
        </p:spPr>
        <p:txBody>
          <a:bodyPr lIns="45719" rIns="45719" anchor="ctr"/>
          <a:lstStyle/>
          <a:p>
            <a:pPr algn="ctr" defTabSz="609629">
              <a:defRPr sz="1200">
                <a:solidFill>
                  <a:srgbClr val="FFFFFF"/>
                </a:solidFill>
              </a:defRPr>
            </a:pPr>
          </a:p>
        </p:txBody>
      </p:sp>
      <p:sp>
        <p:nvSpPr>
          <p:cNvPr id="97" name="TextBox 6"/>
          <p:cNvSpPr txBox="1"/>
          <p:nvPr/>
        </p:nvSpPr>
        <p:spPr>
          <a:xfrm>
            <a:off x="8004613" y="-1004295"/>
            <a:ext cx="4675175" cy="3975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609629">
              <a:lnSpc>
                <a:spcPts val="6400"/>
              </a:lnSpc>
              <a:defRPr sz="1200"/>
            </a:pPr>
          </a:p>
          <a:p>
            <a:pPr defTabSz="609629">
              <a:lnSpc>
                <a:spcPts val="5700"/>
              </a:lnSpc>
              <a:defRPr sz="1200"/>
            </a:pPr>
          </a:p>
          <a:p>
            <a:pPr algn="ctr" defTabSz="609629">
              <a:lnSpc>
                <a:spcPct val="150000"/>
              </a:lnSpc>
              <a:defRPr spc="93" sz="4000">
                <a:solidFill>
                  <a:srgbClr val="192954"/>
                </a:solidFill>
                <a:latin typeface="Perpetua Titling MT"/>
                <a:ea typeface="Perpetua Titling MT"/>
                <a:cs typeface="Perpetua Titling MT"/>
                <a:sym typeface="Perpetua Titling MT"/>
              </a:defRPr>
            </a:pPr>
            <a:r>
              <a:t>Banking </a:t>
            </a:r>
          </a:p>
          <a:p>
            <a:pPr algn="ctr" defTabSz="609629">
              <a:lnSpc>
                <a:spcPct val="150000"/>
              </a:lnSpc>
              <a:defRPr spc="93" sz="4000">
                <a:solidFill>
                  <a:srgbClr val="192954"/>
                </a:solidFill>
                <a:latin typeface="Perpetua Titling MT"/>
                <a:ea typeface="Perpetua Titling MT"/>
                <a:cs typeface="Perpetua Titling MT"/>
                <a:sym typeface="Perpetua Titling MT"/>
              </a:defRPr>
            </a:pPr>
            <a:r>
              <a:t>on </a:t>
            </a:r>
          </a:p>
          <a:p>
            <a:pPr algn="ctr" defTabSz="609629">
              <a:lnSpc>
                <a:spcPct val="150000"/>
              </a:lnSpc>
              <a:defRPr spc="93" sz="4000">
                <a:solidFill>
                  <a:srgbClr val="192954"/>
                </a:solidFill>
                <a:latin typeface="Perpetua Titling MT"/>
                <a:ea typeface="Perpetua Titling MT"/>
                <a:cs typeface="Perpetua Titling MT"/>
                <a:sym typeface="Perpetua Titling MT"/>
              </a:defRPr>
            </a:pPr>
            <a:r>
              <a:t>Henrico</a:t>
            </a:r>
          </a:p>
        </p:txBody>
      </p:sp>
      <p:sp>
        <p:nvSpPr>
          <p:cNvPr id="98" name="TextBox 18"/>
          <p:cNvSpPr txBox="1"/>
          <p:nvPr/>
        </p:nvSpPr>
        <p:spPr>
          <a:xfrm>
            <a:off x="8686897" y="3642550"/>
            <a:ext cx="3310606" cy="18381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609629">
              <a:lnSpc>
                <a:spcPts val="2300"/>
              </a:lnSpc>
              <a:defRPr spc="33" sz="1600">
                <a:solidFill>
                  <a:srgbClr val="192954"/>
                </a:solidFill>
                <a:latin typeface="Avenir Next LT Pro"/>
                <a:ea typeface="Avenir Next LT Pro"/>
                <a:cs typeface="Avenir Next LT Pro"/>
                <a:sym typeface="Avenir Next LT Pro"/>
              </a:defRPr>
            </a:pPr>
            <a:r>
              <a:t>April 12</a:t>
            </a:r>
            <a:r>
              <a:rPr baseline="30000"/>
              <a:t>th</a:t>
            </a:r>
            <a:r>
              <a:t>, 2022</a:t>
            </a:r>
          </a:p>
          <a:p>
            <a:pPr algn="ctr" defTabSz="609629">
              <a:lnSpc>
                <a:spcPts val="2300"/>
              </a:lnSpc>
              <a:defRPr spc="33" sz="1600">
                <a:solidFill>
                  <a:srgbClr val="192954"/>
                </a:solidFill>
                <a:latin typeface="Avenir Next LT Pro"/>
                <a:ea typeface="Avenir Next LT Pro"/>
                <a:cs typeface="Avenir Next LT Pro"/>
                <a:sym typeface="Avenir Next LT Pro"/>
              </a:defRPr>
            </a:pPr>
            <a:r>
              <a:t> </a:t>
            </a:r>
          </a:p>
          <a:p>
            <a:pPr algn="ctr" defTabSz="609629">
              <a:lnSpc>
                <a:spcPts val="2300"/>
              </a:lnSpc>
              <a:defRPr spc="33" sz="1600">
                <a:solidFill>
                  <a:srgbClr val="192954"/>
                </a:solidFill>
                <a:latin typeface="Avenir Next LT Pro"/>
                <a:ea typeface="Avenir Next LT Pro"/>
                <a:cs typeface="Avenir Next LT Pro"/>
                <a:sym typeface="Avenir Next LT Pro"/>
              </a:defRPr>
            </a:pPr>
            <a:r>
              <a:t>Anthony J. Romanello</a:t>
            </a:r>
          </a:p>
          <a:p>
            <a:pPr algn="ctr" defTabSz="609629">
              <a:lnSpc>
                <a:spcPts val="2300"/>
              </a:lnSpc>
              <a:defRPr spc="33" sz="1600">
                <a:solidFill>
                  <a:srgbClr val="192954"/>
                </a:solidFill>
                <a:latin typeface="Avenir Next LT Pro"/>
                <a:ea typeface="Avenir Next LT Pro"/>
                <a:cs typeface="Avenir Next LT Pro"/>
                <a:sym typeface="Avenir Next LT Pro"/>
              </a:defRPr>
            </a:pPr>
          </a:p>
          <a:p>
            <a:pPr algn="ctr" defTabSz="609629">
              <a:lnSpc>
                <a:spcPts val="2300"/>
              </a:lnSpc>
              <a:defRPr spc="33" sz="1600">
                <a:solidFill>
                  <a:srgbClr val="192954"/>
                </a:solidFill>
                <a:latin typeface="Avenir Next LT Pro"/>
                <a:ea typeface="Avenir Next LT Pro"/>
                <a:cs typeface="Avenir Next LT Pro"/>
                <a:sym typeface="Avenir Next LT Pro"/>
              </a:defRPr>
            </a:pPr>
            <a:r>
              <a:t>Richmond Mortgage Bankers</a:t>
            </a:r>
          </a:p>
        </p:txBody>
      </p:sp>
      <p:pic>
        <p:nvPicPr>
          <p:cNvPr id="99" name="Picture 8" descr="Picture 8"/>
          <p:cNvPicPr>
            <a:picLocks noChangeAspect="1"/>
          </p:cNvPicPr>
          <p:nvPr/>
        </p:nvPicPr>
        <p:blipFill>
          <a:blip r:embed="rId4">
            <a:extLst/>
          </a:blip>
          <a:stretch>
            <a:fillRect/>
          </a:stretch>
        </p:blipFill>
        <p:spPr>
          <a:xfrm>
            <a:off x="9669642" y="5392192"/>
            <a:ext cx="1367165" cy="109752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15" name="Rectangle 16"/>
          <p:cNvSpPr/>
          <p:nvPr/>
        </p:nvSpPr>
        <p:spPr>
          <a:xfrm>
            <a:off x="-3" y="0"/>
            <a:ext cx="12192007" cy="6858000"/>
          </a:xfrm>
          <a:prstGeom prst="rect">
            <a:avLst/>
          </a:prstGeom>
          <a:ln w="12700">
            <a:miter lim="400000"/>
          </a:ln>
        </p:spPr>
        <p:txBody>
          <a:bodyPr lIns="45719" rIns="45719" anchor="ctr"/>
          <a:lstStyle/>
          <a:p>
            <a:pPr algn="ctr" defTabSz="609629">
              <a:defRPr sz="1200">
                <a:solidFill>
                  <a:srgbClr val="FFFFFF"/>
                </a:solidFill>
              </a:defRPr>
            </a:pPr>
          </a:p>
        </p:txBody>
      </p:sp>
      <p:sp>
        <p:nvSpPr>
          <p:cNvPr id="216" name="Rectangle 18"/>
          <p:cNvSpPr/>
          <p:nvPr/>
        </p:nvSpPr>
        <p:spPr>
          <a:xfrm>
            <a:off x="2" y="0"/>
            <a:ext cx="12191997" cy="6858000"/>
          </a:xfrm>
          <a:prstGeom prst="rect">
            <a:avLst/>
          </a:prstGeom>
          <a:ln w="12700">
            <a:miter lim="400000"/>
          </a:ln>
        </p:spPr>
        <p:txBody>
          <a:bodyPr lIns="45719" rIns="45719" anchor="ctr"/>
          <a:lstStyle/>
          <a:p>
            <a:pPr algn="ctr" defTabSz="609629">
              <a:defRPr sz="1200">
                <a:solidFill>
                  <a:srgbClr val="FFFFFF"/>
                </a:solidFill>
              </a:defRPr>
            </a:pPr>
          </a:p>
        </p:txBody>
      </p:sp>
      <p:pic>
        <p:nvPicPr>
          <p:cNvPr id="217" name="Picture 4" descr="Picture 4"/>
          <p:cNvPicPr>
            <a:picLocks noChangeAspect="1"/>
          </p:cNvPicPr>
          <p:nvPr/>
        </p:nvPicPr>
        <p:blipFill>
          <a:blip r:embed="rId4">
            <a:extLst/>
          </a:blip>
          <a:srcRect l="16244" t="0" r="16244" b="0"/>
          <a:stretch>
            <a:fillRect/>
          </a:stretch>
        </p:blipFill>
        <p:spPr>
          <a:xfrm>
            <a:off x="65893" y="378895"/>
            <a:ext cx="5343016" cy="4453169"/>
          </a:xfrm>
          <a:custGeom>
            <a:avLst/>
            <a:gdLst/>
            <a:ahLst/>
            <a:cxnLst>
              <a:cxn ang="0">
                <a:pos x="wd2" y="hd2"/>
              </a:cxn>
              <a:cxn ang="5400000">
                <a:pos x="wd2" y="hd2"/>
              </a:cxn>
              <a:cxn ang="10800000">
                <a:pos x="wd2" y="hd2"/>
              </a:cxn>
              <a:cxn ang="16200000">
                <a:pos x="wd2" y="hd2"/>
              </a:cxn>
            </a:cxnLst>
            <a:rect l="0" t="0" r="r" b="b"/>
            <a:pathLst>
              <a:path w="21523" h="21600" fill="norm" stroke="1" extrusionOk="0">
                <a:moveTo>
                  <a:pt x="5475" y="0"/>
                </a:moveTo>
                <a:cubicBezTo>
                  <a:pt x="5266" y="0"/>
                  <a:pt x="5080" y="134"/>
                  <a:pt x="4976" y="350"/>
                </a:cubicBezTo>
                <a:cubicBezTo>
                  <a:pt x="3371" y="3692"/>
                  <a:pt x="3371" y="3692"/>
                  <a:pt x="3371" y="3692"/>
                </a:cubicBezTo>
                <a:cubicBezTo>
                  <a:pt x="3266" y="3900"/>
                  <a:pt x="3266" y="4167"/>
                  <a:pt x="3371" y="4375"/>
                </a:cubicBezTo>
                <a:cubicBezTo>
                  <a:pt x="4976" y="7718"/>
                  <a:pt x="4976" y="7717"/>
                  <a:pt x="4976" y="7717"/>
                </a:cubicBezTo>
                <a:cubicBezTo>
                  <a:pt x="5028" y="7826"/>
                  <a:pt x="5101" y="7913"/>
                  <a:pt x="5187" y="7973"/>
                </a:cubicBezTo>
                <a:lnTo>
                  <a:pt x="5190" y="7977"/>
                </a:lnTo>
                <a:lnTo>
                  <a:pt x="5070" y="8225"/>
                </a:lnTo>
                <a:cubicBezTo>
                  <a:pt x="3651" y="11180"/>
                  <a:pt x="3652" y="11180"/>
                  <a:pt x="3652" y="11180"/>
                </a:cubicBezTo>
                <a:cubicBezTo>
                  <a:pt x="3404" y="11676"/>
                  <a:pt x="3404" y="12311"/>
                  <a:pt x="3652" y="12807"/>
                </a:cubicBezTo>
                <a:cubicBezTo>
                  <a:pt x="7473" y="20765"/>
                  <a:pt x="7473" y="20766"/>
                  <a:pt x="7473" y="20766"/>
                </a:cubicBezTo>
                <a:cubicBezTo>
                  <a:pt x="7721" y="21282"/>
                  <a:pt x="8168" y="21600"/>
                  <a:pt x="8664" y="21600"/>
                </a:cubicBezTo>
                <a:lnTo>
                  <a:pt x="16323" y="21600"/>
                </a:lnTo>
                <a:cubicBezTo>
                  <a:pt x="16803" y="21600"/>
                  <a:pt x="17267" y="21282"/>
                  <a:pt x="17498" y="20766"/>
                </a:cubicBezTo>
                <a:cubicBezTo>
                  <a:pt x="21336" y="12808"/>
                  <a:pt x="21337" y="12807"/>
                  <a:pt x="21337" y="12807"/>
                </a:cubicBezTo>
                <a:cubicBezTo>
                  <a:pt x="21585" y="12311"/>
                  <a:pt x="21585" y="11676"/>
                  <a:pt x="21337" y="11180"/>
                </a:cubicBezTo>
                <a:cubicBezTo>
                  <a:pt x="17499" y="3222"/>
                  <a:pt x="17498" y="3222"/>
                  <a:pt x="17498" y="3222"/>
                </a:cubicBezTo>
                <a:cubicBezTo>
                  <a:pt x="17267" y="2706"/>
                  <a:pt x="16803" y="2389"/>
                  <a:pt x="16323" y="2389"/>
                </a:cubicBezTo>
                <a:cubicBezTo>
                  <a:pt x="13451" y="2389"/>
                  <a:pt x="11656" y="2389"/>
                  <a:pt x="10534" y="2389"/>
                </a:cubicBezTo>
                <a:lnTo>
                  <a:pt x="10173" y="2389"/>
                </a:lnTo>
                <a:lnTo>
                  <a:pt x="10251" y="2551"/>
                </a:lnTo>
                <a:cubicBezTo>
                  <a:pt x="10406" y="2870"/>
                  <a:pt x="10582" y="3236"/>
                  <a:pt x="10784" y="3654"/>
                </a:cubicBezTo>
                <a:cubicBezTo>
                  <a:pt x="10888" y="3862"/>
                  <a:pt x="10888" y="4129"/>
                  <a:pt x="10784" y="4337"/>
                </a:cubicBezTo>
                <a:cubicBezTo>
                  <a:pt x="10784" y="4337"/>
                  <a:pt x="10784" y="4337"/>
                  <a:pt x="9172" y="7679"/>
                </a:cubicBezTo>
                <a:cubicBezTo>
                  <a:pt x="9075" y="7895"/>
                  <a:pt x="8880" y="8029"/>
                  <a:pt x="8678" y="8029"/>
                </a:cubicBezTo>
                <a:cubicBezTo>
                  <a:pt x="8678" y="8029"/>
                  <a:pt x="8678" y="8029"/>
                  <a:pt x="5462" y="8029"/>
                </a:cubicBezTo>
                <a:cubicBezTo>
                  <a:pt x="5410" y="8029"/>
                  <a:pt x="5358" y="8020"/>
                  <a:pt x="5310" y="8004"/>
                </a:cubicBezTo>
                <a:lnTo>
                  <a:pt x="5220" y="7960"/>
                </a:lnTo>
                <a:lnTo>
                  <a:pt x="5307" y="7779"/>
                </a:lnTo>
                <a:lnTo>
                  <a:pt x="5423" y="7538"/>
                </a:lnTo>
                <a:lnTo>
                  <a:pt x="5401" y="7527"/>
                </a:lnTo>
                <a:cubicBezTo>
                  <a:pt x="5325" y="7473"/>
                  <a:pt x="5260" y="7396"/>
                  <a:pt x="5214" y="7299"/>
                </a:cubicBezTo>
                <a:cubicBezTo>
                  <a:pt x="5214" y="7299"/>
                  <a:pt x="5214" y="7300"/>
                  <a:pt x="3791" y="4337"/>
                </a:cubicBezTo>
                <a:cubicBezTo>
                  <a:pt x="3699" y="4152"/>
                  <a:pt x="3699" y="3915"/>
                  <a:pt x="3791" y="3731"/>
                </a:cubicBezTo>
                <a:cubicBezTo>
                  <a:pt x="3791" y="3731"/>
                  <a:pt x="3791" y="3731"/>
                  <a:pt x="5214" y="768"/>
                </a:cubicBezTo>
                <a:cubicBezTo>
                  <a:pt x="5306" y="576"/>
                  <a:pt x="5474" y="458"/>
                  <a:pt x="5658" y="458"/>
                </a:cubicBezTo>
                <a:cubicBezTo>
                  <a:pt x="5658" y="458"/>
                  <a:pt x="5657" y="458"/>
                  <a:pt x="8509" y="458"/>
                </a:cubicBezTo>
                <a:cubicBezTo>
                  <a:pt x="8687" y="458"/>
                  <a:pt x="8861" y="576"/>
                  <a:pt x="8947" y="768"/>
                </a:cubicBezTo>
                <a:cubicBezTo>
                  <a:pt x="8947" y="768"/>
                  <a:pt x="8947" y="767"/>
                  <a:pt x="9550" y="2017"/>
                </a:cubicBezTo>
                <a:lnTo>
                  <a:pt x="9708" y="2345"/>
                </a:lnTo>
                <a:lnTo>
                  <a:pt x="10071" y="2345"/>
                </a:lnTo>
                <a:lnTo>
                  <a:pt x="10148" y="2345"/>
                </a:lnTo>
                <a:lnTo>
                  <a:pt x="10050" y="2142"/>
                </a:lnTo>
                <a:cubicBezTo>
                  <a:pt x="9185" y="350"/>
                  <a:pt x="9185" y="350"/>
                  <a:pt x="9185" y="350"/>
                </a:cubicBezTo>
                <a:cubicBezTo>
                  <a:pt x="9088" y="134"/>
                  <a:pt x="8894" y="0"/>
                  <a:pt x="8693" y="0"/>
                </a:cubicBezTo>
                <a:lnTo>
                  <a:pt x="5475" y="0"/>
                </a:lnTo>
                <a:close/>
                <a:moveTo>
                  <a:pt x="8664" y="2389"/>
                </a:moveTo>
                <a:cubicBezTo>
                  <a:pt x="8168" y="2389"/>
                  <a:pt x="7721" y="2706"/>
                  <a:pt x="7473" y="3222"/>
                </a:cubicBezTo>
                <a:cubicBezTo>
                  <a:pt x="6637" y="4963"/>
                  <a:pt x="5985" y="6324"/>
                  <a:pt x="5475" y="7386"/>
                </a:cubicBezTo>
                <a:lnTo>
                  <a:pt x="5417" y="7504"/>
                </a:lnTo>
                <a:lnTo>
                  <a:pt x="5510" y="7550"/>
                </a:lnTo>
                <a:cubicBezTo>
                  <a:pt x="5553" y="7564"/>
                  <a:pt x="5598" y="7571"/>
                  <a:pt x="5644" y="7571"/>
                </a:cubicBezTo>
                <a:cubicBezTo>
                  <a:pt x="8496" y="7571"/>
                  <a:pt x="8496" y="7571"/>
                  <a:pt x="8496" y="7571"/>
                </a:cubicBezTo>
                <a:cubicBezTo>
                  <a:pt x="8675" y="7571"/>
                  <a:pt x="8846" y="7453"/>
                  <a:pt x="8933" y="7261"/>
                </a:cubicBezTo>
                <a:cubicBezTo>
                  <a:pt x="10361" y="4298"/>
                  <a:pt x="10362" y="4298"/>
                  <a:pt x="10362" y="4298"/>
                </a:cubicBezTo>
                <a:cubicBezTo>
                  <a:pt x="10454" y="4114"/>
                  <a:pt x="10454" y="3877"/>
                  <a:pt x="10362" y="3692"/>
                </a:cubicBezTo>
                <a:cubicBezTo>
                  <a:pt x="10161" y="3275"/>
                  <a:pt x="9989" y="2918"/>
                  <a:pt x="9841" y="2610"/>
                </a:cubicBezTo>
                <a:lnTo>
                  <a:pt x="9733" y="2389"/>
                </a:lnTo>
                <a:lnTo>
                  <a:pt x="9622" y="2389"/>
                </a:lnTo>
                <a:cubicBezTo>
                  <a:pt x="8664" y="2389"/>
                  <a:pt x="8664" y="2389"/>
                  <a:pt x="8664" y="2389"/>
                </a:cubicBezTo>
                <a:close/>
                <a:moveTo>
                  <a:pt x="1265" y="13094"/>
                </a:moveTo>
                <a:cubicBezTo>
                  <a:pt x="1144" y="13094"/>
                  <a:pt x="1034" y="13172"/>
                  <a:pt x="974" y="13298"/>
                </a:cubicBezTo>
                <a:cubicBezTo>
                  <a:pt x="45" y="15232"/>
                  <a:pt x="45" y="15232"/>
                  <a:pt x="45" y="15232"/>
                </a:cubicBezTo>
                <a:cubicBezTo>
                  <a:pt x="-15" y="15353"/>
                  <a:pt x="-15" y="15506"/>
                  <a:pt x="45" y="15627"/>
                </a:cubicBezTo>
                <a:cubicBezTo>
                  <a:pt x="974" y="17561"/>
                  <a:pt x="974" y="17561"/>
                  <a:pt x="974" y="17561"/>
                </a:cubicBezTo>
                <a:cubicBezTo>
                  <a:pt x="1034" y="17687"/>
                  <a:pt x="1144" y="17765"/>
                  <a:pt x="1265" y="17765"/>
                </a:cubicBezTo>
                <a:cubicBezTo>
                  <a:pt x="3127" y="17765"/>
                  <a:pt x="3126" y="17765"/>
                  <a:pt x="3126" y="17765"/>
                </a:cubicBezTo>
                <a:cubicBezTo>
                  <a:pt x="3243" y="17765"/>
                  <a:pt x="3356" y="17687"/>
                  <a:pt x="3412" y="17561"/>
                </a:cubicBezTo>
                <a:cubicBezTo>
                  <a:pt x="4345" y="15627"/>
                  <a:pt x="4344" y="15627"/>
                  <a:pt x="4344" y="15627"/>
                </a:cubicBezTo>
                <a:cubicBezTo>
                  <a:pt x="4405" y="15506"/>
                  <a:pt x="4405" y="15353"/>
                  <a:pt x="4344" y="15232"/>
                </a:cubicBezTo>
                <a:cubicBezTo>
                  <a:pt x="3411" y="13298"/>
                  <a:pt x="3412" y="13298"/>
                  <a:pt x="3412" y="13298"/>
                </a:cubicBezTo>
                <a:cubicBezTo>
                  <a:pt x="3356" y="13172"/>
                  <a:pt x="3243" y="13094"/>
                  <a:pt x="3126" y="13094"/>
                </a:cubicBezTo>
                <a:cubicBezTo>
                  <a:pt x="1264" y="13094"/>
                  <a:pt x="1265" y="13094"/>
                  <a:pt x="1265" y="13094"/>
                </a:cubicBezTo>
                <a:close/>
              </a:path>
            </a:pathLst>
          </a:custGeom>
          <a:ln w="12700">
            <a:miter lim="400000"/>
          </a:ln>
        </p:spPr>
      </p:pic>
      <p:sp>
        <p:nvSpPr>
          <p:cNvPr id="218" name="TextBox 27"/>
          <p:cNvSpPr txBox="1"/>
          <p:nvPr/>
        </p:nvSpPr>
        <p:spPr>
          <a:xfrm>
            <a:off x="6299200" y="2172891"/>
            <a:ext cx="1880161" cy="8704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09629">
              <a:lnSpc>
                <a:spcPts val="2300"/>
              </a:lnSpc>
              <a:defRPr spc="61">
                <a:solidFill>
                  <a:srgbClr val="192954"/>
                </a:solidFill>
                <a:latin typeface="Avenir Next LT Pro"/>
                <a:ea typeface="Avenir Next LT Pro"/>
                <a:cs typeface="Avenir Next LT Pro"/>
                <a:sym typeface="Avenir Next LT Pro"/>
              </a:defRPr>
            </a:lvl1pPr>
          </a:lstStyle>
          <a:p>
            <a:pPr/>
            <a:r>
              <a:t>What is the future of people space? </a:t>
            </a:r>
          </a:p>
        </p:txBody>
      </p:sp>
      <p:sp>
        <p:nvSpPr>
          <p:cNvPr id="219" name="TextBox 31"/>
          <p:cNvSpPr txBox="1"/>
          <p:nvPr/>
        </p:nvSpPr>
        <p:spPr>
          <a:xfrm>
            <a:off x="9547455" y="2668597"/>
            <a:ext cx="2286437" cy="11625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09629">
              <a:lnSpc>
                <a:spcPts val="2300"/>
              </a:lnSpc>
              <a:defRPr spc="61">
                <a:solidFill>
                  <a:srgbClr val="192954"/>
                </a:solidFill>
                <a:latin typeface="Avenir Next LT Pro"/>
                <a:ea typeface="Avenir Next LT Pro"/>
                <a:cs typeface="Avenir Next LT Pro"/>
                <a:sym typeface="Avenir Next LT Pro"/>
              </a:defRPr>
            </a:lvl1pPr>
          </a:lstStyle>
          <a:p>
            <a:pPr/>
            <a:r>
              <a:t>What will we do in the future that we didn’t do before the pandemic?</a:t>
            </a:r>
          </a:p>
        </p:txBody>
      </p:sp>
      <p:sp>
        <p:nvSpPr>
          <p:cNvPr id="220" name="TextBox 40"/>
          <p:cNvSpPr txBox="1"/>
          <p:nvPr/>
        </p:nvSpPr>
        <p:spPr>
          <a:xfrm>
            <a:off x="9547455" y="4566794"/>
            <a:ext cx="2103861" cy="8704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09629">
              <a:lnSpc>
                <a:spcPts val="2300"/>
              </a:lnSpc>
              <a:defRPr spc="61">
                <a:solidFill>
                  <a:srgbClr val="192954"/>
                </a:solidFill>
                <a:latin typeface="Avenir Next LT Pro"/>
                <a:ea typeface="Avenir Next LT Pro"/>
                <a:cs typeface="Avenir Next LT Pro"/>
                <a:sym typeface="Avenir Next LT Pro"/>
              </a:defRPr>
            </a:lvl1pPr>
          </a:lstStyle>
          <a:p>
            <a:pPr/>
            <a:r>
              <a:t>How do we connect with everyone? </a:t>
            </a:r>
          </a:p>
        </p:txBody>
      </p:sp>
      <p:sp>
        <p:nvSpPr>
          <p:cNvPr id="221" name="TextBox 5"/>
          <p:cNvSpPr txBox="1"/>
          <p:nvPr/>
        </p:nvSpPr>
        <p:spPr>
          <a:xfrm>
            <a:off x="5609504" y="824452"/>
            <a:ext cx="6438629" cy="9578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09629">
              <a:lnSpc>
                <a:spcPts val="1900"/>
              </a:lnSpc>
              <a:defRPr sz="1400">
                <a:solidFill>
                  <a:srgbClr val="192954"/>
                </a:solidFill>
                <a:latin typeface="Avenir Next LT Pro"/>
                <a:ea typeface="Avenir Next LT Pro"/>
                <a:cs typeface="Avenir Next LT Pro"/>
                <a:sym typeface="Avenir Next LT Pro"/>
              </a:defRPr>
            </a:lvl1pPr>
          </a:lstStyle>
          <a:p>
            <a:pPr/>
            <a:r>
              <a:t>The Coronavirus is a public health hurricane that caused an economic tornado.   As this tempest of wicked winds calms, our world is forever changed.  If recovery is defined as the act of returning to normal, waiting for recovery is folly.  This is A NEW TOMORROW.  Some big questions we are asking: </a:t>
            </a:r>
          </a:p>
        </p:txBody>
      </p:sp>
      <p:sp>
        <p:nvSpPr>
          <p:cNvPr id="222" name="TextBox 42"/>
          <p:cNvSpPr txBox="1"/>
          <p:nvPr/>
        </p:nvSpPr>
        <p:spPr>
          <a:xfrm>
            <a:off x="3904591" y="134034"/>
            <a:ext cx="8778035" cy="6727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609629">
              <a:lnSpc>
                <a:spcPts val="5500"/>
              </a:lnSpc>
              <a:defRPr sz="3900">
                <a:solidFill>
                  <a:srgbClr val="002F42"/>
                </a:solidFill>
                <a:latin typeface="Avenir Next LT Pro"/>
                <a:ea typeface="Avenir Next LT Pro"/>
                <a:cs typeface="Avenir Next LT Pro"/>
                <a:sym typeface="Avenir Next LT Pro"/>
              </a:defRPr>
            </a:lvl1pPr>
          </a:lstStyle>
          <a:p>
            <a:pPr/>
            <a:r>
              <a:t>Big Questions: A New Tomorrow</a:t>
            </a:r>
          </a:p>
        </p:txBody>
      </p:sp>
      <p:sp>
        <p:nvSpPr>
          <p:cNvPr id="223" name="TextBox 24"/>
          <p:cNvSpPr txBox="1"/>
          <p:nvPr/>
        </p:nvSpPr>
        <p:spPr>
          <a:xfrm>
            <a:off x="11699196" y="6459961"/>
            <a:ext cx="386356" cy="300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lvl1pPr>
          </a:lstStyle>
          <a:p>
            <a:pPr/>
            <a:r>
              <a:t>9</a:t>
            </a:r>
          </a:p>
        </p:txBody>
      </p:sp>
      <p:pic>
        <p:nvPicPr>
          <p:cNvPr id="224" name="Graphic 26" descr="Graphic 26"/>
          <p:cNvPicPr>
            <a:picLocks noChangeAspect="1"/>
          </p:cNvPicPr>
          <p:nvPr/>
        </p:nvPicPr>
        <p:blipFill>
          <a:blip r:embed="rId5">
            <a:extLst/>
          </a:blip>
          <a:stretch>
            <a:fillRect/>
          </a:stretch>
        </p:blipFill>
        <p:spPr>
          <a:xfrm>
            <a:off x="5788547" y="2285181"/>
            <a:ext cx="411859" cy="411859"/>
          </a:xfrm>
          <a:prstGeom prst="rect">
            <a:avLst/>
          </a:prstGeom>
          <a:ln w="12700">
            <a:miter lim="400000"/>
          </a:ln>
        </p:spPr>
      </p:pic>
      <p:pic>
        <p:nvPicPr>
          <p:cNvPr id="225" name="Graphic 28" descr="Graphic 28"/>
          <p:cNvPicPr>
            <a:picLocks noChangeAspect="1"/>
          </p:cNvPicPr>
          <p:nvPr/>
        </p:nvPicPr>
        <p:blipFill>
          <a:blip r:embed="rId6">
            <a:extLst/>
          </a:blip>
          <a:stretch>
            <a:fillRect/>
          </a:stretch>
        </p:blipFill>
        <p:spPr>
          <a:xfrm>
            <a:off x="5355930" y="3809272"/>
            <a:ext cx="411859" cy="411859"/>
          </a:xfrm>
          <a:prstGeom prst="rect">
            <a:avLst/>
          </a:prstGeom>
          <a:ln w="12700">
            <a:miter lim="400000"/>
          </a:ln>
        </p:spPr>
      </p:pic>
      <p:pic>
        <p:nvPicPr>
          <p:cNvPr id="226" name="Graphic 30" descr="Graphic 30"/>
          <p:cNvPicPr>
            <a:picLocks noChangeAspect="1"/>
          </p:cNvPicPr>
          <p:nvPr/>
        </p:nvPicPr>
        <p:blipFill>
          <a:blip r:embed="rId7">
            <a:extLst/>
          </a:blip>
          <a:stretch>
            <a:fillRect/>
          </a:stretch>
        </p:blipFill>
        <p:spPr>
          <a:xfrm>
            <a:off x="4133629" y="5395112"/>
            <a:ext cx="409206" cy="409206"/>
          </a:xfrm>
          <a:prstGeom prst="rect">
            <a:avLst/>
          </a:prstGeom>
          <a:ln w="12700">
            <a:miter lim="400000"/>
          </a:ln>
        </p:spPr>
      </p:pic>
      <p:pic>
        <p:nvPicPr>
          <p:cNvPr id="227" name="Graphic 32" descr="Graphic 32"/>
          <p:cNvPicPr>
            <a:picLocks noChangeAspect="1"/>
          </p:cNvPicPr>
          <p:nvPr/>
        </p:nvPicPr>
        <p:blipFill>
          <a:blip r:embed="rId8">
            <a:extLst/>
          </a:blip>
          <a:stretch>
            <a:fillRect/>
          </a:stretch>
        </p:blipFill>
        <p:spPr>
          <a:xfrm>
            <a:off x="9006771" y="2903870"/>
            <a:ext cx="409206" cy="409206"/>
          </a:xfrm>
          <a:prstGeom prst="rect">
            <a:avLst/>
          </a:prstGeom>
          <a:ln w="12700">
            <a:miter lim="400000"/>
          </a:ln>
        </p:spPr>
      </p:pic>
      <p:pic>
        <p:nvPicPr>
          <p:cNvPr id="228" name="Graphic 34" descr="Graphic 34"/>
          <p:cNvPicPr>
            <a:picLocks noChangeAspect="1"/>
          </p:cNvPicPr>
          <p:nvPr/>
        </p:nvPicPr>
        <p:blipFill>
          <a:blip r:embed="rId9">
            <a:extLst/>
          </a:blip>
          <a:stretch>
            <a:fillRect/>
          </a:stretch>
        </p:blipFill>
        <p:spPr>
          <a:xfrm>
            <a:off x="9006771" y="4679691"/>
            <a:ext cx="426644" cy="426644"/>
          </a:xfrm>
          <a:prstGeom prst="rect">
            <a:avLst/>
          </a:prstGeom>
          <a:ln w="12700">
            <a:miter lim="400000"/>
          </a:ln>
        </p:spPr>
      </p:pic>
      <p:sp>
        <p:nvSpPr>
          <p:cNvPr id="229" name="TextBox 35"/>
          <p:cNvSpPr txBox="1"/>
          <p:nvPr/>
        </p:nvSpPr>
        <p:spPr>
          <a:xfrm>
            <a:off x="5329199" y="6529722"/>
            <a:ext cx="3820160"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300">
                <a:solidFill>
                  <a:srgbClr val="192954"/>
                </a:solidFill>
                <a:latin typeface="Avenir Next LT Pro"/>
                <a:ea typeface="Avenir Next LT Pro"/>
                <a:cs typeface="Avenir Next LT Pro"/>
                <a:sym typeface="Avenir Next LT Pro"/>
              </a:defRPr>
            </a:lvl1pPr>
          </a:lstStyle>
          <a:p>
            <a:pPr/>
            <a:r>
              <a:t>Growing Henrico’s Economy For All </a:t>
            </a:r>
          </a:p>
        </p:txBody>
      </p:sp>
      <p:sp>
        <p:nvSpPr>
          <p:cNvPr id="230" name="TextBox 25"/>
          <p:cNvSpPr txBox="1"/>
          <p:nvPr/>
        </p:nvSpPr>
        <p:spPr>
          <a:xfrm>
            <a:off x="5834267" y="3718030"/>
            <a:ext cx="2823948"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a:solidFill>
                  <a:srgbClr val="192954"/>
                </a:solidFill>
                <a:latin typeface="Avenir Next LT Pro"/>
                <a:ea typeface="Avenir Next LT Pro"/>
                <a:cs typeface="Avenir Next LT Pro"/>
                <a:sym typeface="Avenir Next LT Pro"/>
              </a:defRPr>
            </a:lvl1pPr>
          </a:lstStyle>
          <a:p>
            <a:pPr/>
            <a:r>
              <a:t>What is the future of brick-and-mortar retail?</a:t>
            </a:r>
          </a:p>
        </p:txBody>
      </p:sp>
      <p:sp>
        <p:nvSpPr>
          <p:cNvPr id="231" name="TextBox 27"/>
          <p:cNvSpPr txBox="1"/>
          <p:nvPr/>
        </p:nvSpPr>
        <p:spPr>
          <a:xfrm>
            <a:off x="4669971" y="4994419"/>
            <a:ext cx="4479390"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a:solidFill>
                  <a:srgbClr val="192954"/>
                </a:solidFill>
                <a:latin typeface="Avenir Next LT Pro"/>
                <a:ea typeface="Avenir Next LT Pro"/>
                <a:cs typeface="Avenir Next LT Pro"/>
                <a:sym typeface="Avenir Next LT Pro"/>
              </a:defRPr>
            </a:lvl1pPr>
          </a:lstStyle>
          <a:p>
            <a:pPr/>
            <a:r>
              <a:t>Can America become a manufacturing center again, particularly for pharmaceuticals, semiconductors, and medical supplies and PPE?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35" name="AutoShape 4"/>
          <p:cNvSpPr/>
          <p:nvPr/>
        </p:nvSpPr>
        <p:spPr>
          <a:xfrm>
            <a:off x="1123317" y="5772194"/>
            <a:ext cx="9945367" cy="1"/>
          </a:xfrm>
          <a:prstGeom prst="line">
            <a:avLst/>
          </a:prstGeom>
          <a:ln cap="rnd">
            <a:solidFill>
              <a:srgbClr val="000000"/>
            </a:solidFill>
          </a:ln>
        </p:spPr>
        <p:txBody>
          <a:bodyPr lIns="45719" rIns="45719"/>
          <a:lstStyle/>
          <a:p>
            <a:pPr/>
          </a:p>
        </p:txBody>
      </p:sp>
      <p:pic>
        <p:nvPicPr>
          <p:cNvPr id="236" name="Picture 5" descr="Picture 5"/>
          <p:cNvPicPr>
            <a:picLocks noChangeAspect="1"/>
          </p:cNvPicPr>
          <p:nvPr/>
        </p:nvPicPr>
        <p:blipFill>
          <a:blip r:embed="rId4">
            <a:extLst/>
          </a:blip>
          <a:stretch>
            <a:fillRect/>
          </a:stretch>
        </p:blipFill>
        <p:spPr>
          <a:xfrm>
            <a:off x="1556377" y="360350"/>
            <a:ext cx="3555826" cy="5257072"/>
          </a:xfrm>
          <a:prstGeom prst="rect">
            <a:avLst/>
          </a:prstGeom>
          <a:ln w="12700">
            <a:miter lim="400000"/>
          </a:ln>
        </p:spPr>
      </p:pic>
      <p:sp>
        <p:nvSpPr>
          <p:cNvPr id="237" name="TextBox 8"/>
          <p:cNvSpPr txBox="1"/>
          <p:nvPr/>
        </p:nvSpPr>
        <p:spPr>
          <a:xfrm>
            <a:off x="5384800" y="1627912"/>
            <a:ext cx="6075416" cy="307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367743" indent="-183870" defTabSz="609629">
              <a:lnSpc>
                <a:spcPct val="200000"/>
              </a:lnSpc>
              <a:buSzPct val="100000"/>
              <a:buFont typeface="Arial"/>
              <a:buChar char="•"/>
              <a:defRPr spc="17">
                <a:solidFill>
                  <a:srgbClr val="192954"/>
                </a:solidFill>
                <a:latin typeface="Avenir Next LT Pro"/>
                <a:ea typeface="Avenir Next LT Pro"/>
                <a:cs typeface="Avenir Next LT Pro"/>
                <a:sym typeface="Avenir Next LT Pro"/>
              </a:defRPr>
            </a:pPr>
            <a:r>
              <a:t>Listen with both ears and both eyes.</a:t>
            </a:r>
          </a:p>
          <a:p>
            <a:pPr lvl="1" marL="367743" indent="-183870" defTabSz="609629">
              <a:lnSpc>
                <a:spcPct val="200000"/>
              </a:lnSpc>
              <a:buSzPct val="100000"/>
              <a:buFont typeface="Arial"/>
              <a:buChar char="•"/>
              <a:defRPr spc="17">
                <a:solidFill>
                  <a:srgbClr val="192954"/>
                </a:solidFill>
                <a:latin typeface="Avenir Next LT Pro"/>
                <a:ea typeface="Avenir Next LT Pro"/>
                <a:cs typeface="Avenir Next LT Pro"/>
                <a:sym typeface="Avenir Next LT Pro"/>
              </a:defRPr>
            </a:pPr>
            <a:r>
              <a:t>Curiosity is a virtue - ask lots of good questions.</a:t>
            </a:r>
          </a:p>
          <a:p>
            <a:pPr lvl="1" marL="367743" indent="-183870" defTabSz="609629">
              <a:lnSpc>
                <a:spcPct val="200000"/>
              </a:lnSpc>
              <a:buSzPct val="100000"/>
              <a:buFont typeface="Arial"/>
              <a:buChar char="•"/>
              <a:defRPr spc="17">
                <a:solidFill>
                  <a:srgbClr val="192954"/>
                </a:solidFill>
                <a:latin typeface="Avenir Next LT Pro"/>
                <a:ea typeface="Avenir Next LT Pro"/>
                <a:cs typeface="Avenir Next LT Pro"/>
                <a:sym typeface="Avenir Next LT Pro"/>
              </a:defRPr>
            </a:pPr>
            <a:r>
              <a:t>A.I. is no substitute for R. E. (real empathy)</a:t>
            </a:r>
          </a:p>
          <a:p>
            <a:pPr lvl="1" marL="367743" indent="-183870" defTabSz="609629">
              <a:lnSpc>
                <a:spcPct val="200000"/>
              </a:lnSpc>
              <a:buSzPct val="100000"/>
              <a:buFont typeface="Arial"/>
              <a:buChar char="•"/>
              <a:defRPr spc="17">
                <a:solidFill>
                  <a:srgbClr val="192954"/>
                </a:solidFill>
                <a:latin typeface="Avenir Next LT Pro"/>
                <a:ea typeface="Avenir Next LT Pro"/>
                <a:cs typeface="Avenir Next LT Pro"/>
                <a:sym typeface="Avenir Next LT Pro"/>
              </a:defRPr>
            </a:pPr>
            <a:r>
              <a:t>Ask daily - who is my neighbor and how can I serve?</a:t>
            </a:r>
          </a:p>
          <a:p>
            <a:pPr lvl="1" marL="367743" indent="-183870" defTabSz="609629">
              <a:lnSpc>
                <a:spcPct val="200000"/>
              </a:lnSpc>
              <a:buSzPct val="100000"/>
              <a:buFont typeface="Arial"/>
              <a:buChar char="•"/>
              <a:defRPr spc="17">
                <a:solidFill>
                  <a:srgbClr val="192954"/>
                </a:solidFill>
                <a:latin typeface="Avenir Next LT Pro"/>
                <a:ea typeface="Avenir Next LT Pro"/>
                <a:cs typeface="Avenir Next LT Pro"/>
                <a:sym typeface="Avenir Next LT Pro"/>
              </a:defRPr>
            </a:pPr>
            <a:r>
              <a:t>Not all jams are bad.</a:t>
            </a:r>
          </a:p>
          <a:p>
            <a:pPr lvl="1" marL="367743" indent="-183870" defTabSz="609629">
              <a:lnSpc>
                <a:spcPct val="200000"/>
              </a:lnSpc>
              <a:buSzPct val="100000"/>
              <a:buFont typeface="Arial"/>
              <a:buChar char="•"/>
              <a:defRPr spc="17">
                <a:solidFill>
                  <a:srgbClr val="192954"/>
                </a:solidFill>
                <a:latin typeface="Avenir Next LT Pro"/>
                <a:ea typeface="Avenir Next LT Pro"/>
                <a:cs typeface="Avenir Next LT Pro"/>
                <a:sym typeface="Avenir Next LT Pro"/>
              </a:defRPr>
            </a:pPr>
            <a:r>
              <a:t>Re-discover the familiar – again and again.</a:t>
            </a:r>
          </a:p>
        </p:txBody>
      </p:sp>
      <p:sp>
        <p:nvSpPr>
          <p:cNvPr id="238" name="TextBox 11"/>
          <p:cNvSpPr txBox="1"/>
          <p:nvPr/>
        </p:nvSpPr>
        <p:spPr>
          <a:xfrm>
            <a:off x="5506985" y="555843"/>
            <a:ext cx="5561698" cy="99960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609629">
              <a:lnSpc>
                <a:spcPts val="3900"/>
              </a:lnSpc>
              <a:defRPr sz="3700">
                <a:solidFill>
                  <a:srgbClr val="192954"/>
                </a:solidFill>
                <a:latin typeface="Avenir Next LT Pro"/>
                <a:ea typeface="Avenir Next LT Pro"/>
                <a:cs typeface="Avenir Next LT Pro"/>
                <a:sym typeface="Avenir Next LT Pro"/>
              </a:defRPr>
            </a:lvl1pPr>
          </a:lstStyle>
          <a:p>
            <a:pPr/>
            <a:r>
              <a:t>Random Thoughts from a Middle-Aged Guy</a:t>
            </a:r>
          </a:p>
        </p:txBody>
      </p:sp>
      <p:sp>
        <p:nvSpPr>
          <p:cNvPr id="239" name="TextBox 11"/>
          <p:cNvSpPr txBox="1"/>
          <p:nvPr/>
        </p:nvSpPr>
        <p:spPr>
          <a:xfrm>
            <a:off x="11628119" y="6273800"/>
            <a:ext cx="365761" cy="30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lvl1pPr>
          </a:lstStyle>
          <a:p>
            <a:pPr/>
            <a:r>
              <a:t>10</a:t>
            </a:r>
          </a:p>
        </p:txBody>
      </p:sp>
      <p:sp>
        <p:nvSpPr>
          <p:cNvPr id="240" name="TextBox 12"/>
          <p:cNvSpPr txBox="1"/>
          <p:nvPr/>
        </p:nvSpPr>
        <p:spPr>
          <a:xfrm>
            <a:off x="4317939" y="6157048"/>
            <a:ext cx="3510341"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solidFill>
                  <a:srgbClr val="192954"/>
                </a:solidFill>
                <a:latin typeface="Avenir Next LT Pro"/>
                <a:ea typeface="Avenir Next LT Pro"/>
                <a:cs typeface="Avenir Next LT Pro"/>
                <a:sym typeface="Avenir Next LT Pro"/>
              </a:defRPr>
            </a:lvl1pPr>
          </a:lstStyle>
          <a:p>
            <a:pPr/>
            <a:r>
              <a:t>Growing Henrico’s Economy For All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4" name="TextBox 11"/>
          <p:cNvSpPr txBox="1"/>
          <p:nvPr/>
        </p:nvSpPr>
        <p:spPr>
          <a:xfrm>
            <a:off x="11628119" y="6273800"/>
            <a:ext cx="365761" cy="554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lvl1pPr>
          </a:lstStyle>
          <a:p>
            <a:pPr/>
            <a:r>
              <a:t>11</a:t>
            </a:r>
          </a:p>
        </p:txBody>
      </p:sp>
      <p:pic>
        <p:nvPicPr>
          <p:cNvPr id="245" name="Picture 13" descr="Picture 13"/>
          <p:cNvPicPr>
            <a:picLocks noChangeAspect="1"/>
          </p:cNvPicPr>
          <p:nvPr/>
        </p:nvPicPr>
        <p:blipFill>
          <a:blip r:embed="rId3">
            <a:extLst/>
          </a:blip>
          <a:stretch>
            <a:fillRect/>
          </a:stretch>
        </p:blipFill>
        <p:spPr>
          <a:xfrm>
            <a:off x="291395" y="676984"/>
            <a:ext cx="1957173" cy="1446881"/>
          </a:xfrm>
          <a:prstGeom prst="rect">
            <a:avLst/>
          </a:prstGeom>
          <a:ln w="12700">
            <a:miter lim="400000"/>
          </a:ln>
        </p:spPr>
      </p:pic>
      <p:pic>
        <p:nvPicPr>
          <p:cNvPr id="246" name="Picture 5" descr="Picture 5"/>
          <p:cNvPicPr>
            <a:picLocks noChangeAspect="1"/>
          </p:cNvPicPr>
          <p:nvPr/>
        </p:nvPicPr>
        <p:blipFill>
          <a:blip r:embed="rId4">
            <a:extLst/>
          </a:blip>
          <a:stretch>
            <a:fillRect/>
          </a:stretch>
        </p:blipFill>
        <p:spPr>
          <a:xfrm>
            <a:off x="2242673" y="675994"/>
            <a:ext cx="2428985" cy="1457392"/>
          </a:xfrm>
          <a:prstGeom prst="rect">
            <a:avLst/>
          </a:prstGeom>
          <a:ln w="12700">
            <a:miter lim="400000"/>
          </a:ln>
        </p:spPr>
      </p:pic>
      <p:pic>
        <p:nvPicPr>
          <p:cNvPr id="247" name="Picture 6" descr="Picture 6"/>
          <p:cNvPicPr>
            <a:picLocks noChangeAspect="1"/>
          </p:cNvPicPr>
          <p:nvPr/>
        </p:nvPicPr>
        <p:blipFill>
          <a:blip r:embed="rId5">
            <a:extLst/>
          </a:blip>
          <a:stretch>
            <a:fillRect/>
          </a:stretch>
        </p:blipFill>
        <p:spPr>
          <a:xfrm>
            <a:off x="2663194" y="3581255"/>
            <a:ext cx="2354192" cy="1344103"/>
          </a:xfrm>
          <a:prstGeom prst="rect">
            <a:avLst/>
          </a:prstGeom>
          <a:ln w="12700">
            <a:miter lim="400000"/>
          </a:ln>
        </p:spPr>
      </p:pic>
      <p:pic>
        <p:nvPicPr>
          <p:cNvPr id="248" name="Picture 14" descr="Picture 14"/>
          <p:cNvPicPr>
            <a:picLocks noChangeAspect="1"/>
          </p:cNvPicPr>
          <p:nvPr/>
        </p:nvPicPr>
        <p:blipFill>
          <a:blip r:embed="rId6">
            <a:extLst/>
          </a:blip>
          <a:stretch>
            <a:fillRect/>
          </a:stretch>
        </p:blipFill>
        <p:spPr>
          <a:xfrm>
            <a:off x="2654391" y="2132820"/>
            <a:ext cx="2086127" cy="1473980"/>
          </a:xfrm>
          <a:prstGeom prst="rect">
            <a:avLst/>
          </a:prstGeom>
          <a:ln w="12700">
            <a:miter lim="400000"/>
          </a:ln>
        </p:spPr>
      </p:pic>
      <p:pic>
        <p:nvPicPr>
          <p:cNvPr id="249" name="Picture 15" descr="Picture 15"/>
          <p:cNvPicPr>
            <a:picLocks noChangeAspect="1"/>
          </p:cNvPicPr>
          <p:nvPr/>
        </p:nvPicPr>
        <p:blipFill>
          <a:blip r:embed="rId7">
            <a:extLst/>
          </a:blip>
          <a:stretch>
            <a:fillRect/>
          </a:stretch>
        </p:blipFill>
        <p:spPr>
          <a:xfrm>
            <a:off x="281222" y="3590211"/>
            <a:ext cx="2387711" cy="1344103"/>
          </a:xfrm>
          <a:prstGeom prst="rect">
            <a:avLst/>
          </a:prstGeom>
          <a:ln w="12700">
            <a:miter lim="400000"/>
          </a:ln>
        </p:spPr>
      </p:pic>
      <p:pic>
        <p:nvPicPr>
          <p:cNvPr id="250" name="Picture 16" descr="Picture 16"/>
          <p:cNvPicPr>
            <a:picLocks noChangeAspect="1"/>
          </p:cNvPicPr>
          <p:nvPr/>
        </p:nvPicPr>
        <p:blipFill>
          <a:blip r:embed="rId8">
            <a:extLst/>
          </a:blip>
          <a:stretch>
            <a:fillRect/>
          </a:stretch>
        </p:blipFill>
        <p:spPr>
          <a:xfrm>
            <a:off x="291395" y="2123863"/>
            <a:ext cx="2362996" cy="1457392"/>
          </a:xfrm>
          <a:prstGeom prst="rect">
            <a:avLst/>
          </a:prstGeom>
          <a:ln w="12700">
            <a:miter lim="400000"/>
          </a:ln>
        </p:spPr>
      </p:pic>
      <p:pic>
        <p:nvPicPr>
          <p:cNvPr id="251" name="Picture 17" descr="Picture 17"/>
          <p:cNvPicPr>
            <a:picLocks noChangeAspect="1"/>
          </p:cNvPicPr>
          <p:nvPr/>
        </p:nvPicPr>
        <p:blipFill>
          <a:blip r:embed="rId9">
            <a:extLst/>
          </a:blip>
          <a:stretch>
            <a:fillRect/>
          </a:stretch>
        </p:blipFill>
        <p:spPr>
          <a:xfrm>
            <a:off x="4671657" y="663919"/>
            <a:ext cx="2605527" cy="1464362"/>
          </a:xfrm>
          <a:prstGeom prst="rect">
            <a:avLst/>
          </a:prstGeom>
          <a:ln w="12700">
            <a:miter lim="400000"/>
          </a:ln>
        </p:spPr>
      </p:pic>
      <p:pic>
        <p:nvPicPr>
          <p:cNvPr id="252" name="Picture 18" descr="Picture 18"/>
          <p:cNvPicPr>
            <a:picLocks noChangeAspect="1"/>
          </p:cNvPicPr>
          <p:nvPr/>
        </p:nvPicPr>
        <p:blipFill>
          <a:blip r:embed="rId10">
            <a:extLst/>
          </a:blip>
          <a:stretch>
            <a:fillRect/>
          </a:stretch>
        </p:blipFill>
        <p:spPr>
          <a:xfrm>
            <a:off x="4486204" y="4915539"/>
            <a:ext cx="2982406" cy="1464362"/>
          </a:xfrm>
          <a:prstGeom prst="rect">
            <a:avLst/>
          </a:prstGeom>
          <a:ln w="12700">
            <a:miter lim="400000"/>
          </a:ln>
        </p:spPr>
      </p:pic>
      <p:pic>
        <p:nvPicPr>
          <p:cNvPr id="253" name="Picture 19" descr="Picture 19"/>
          <p:cNvPicPr>
            <a:picLocks noChangeAspect="1"/>
          </p:cNvPicPr>
          <p:nvPr/>
        </p:nvPicPr>
        <p:blipFill>
          <a:blip r:embed="rId11">
            <a:extLst/>
          </a:blip>
          <a:stretch>
            <a:fillRect/>
          </a:stretch>
        </p:blipFill>
        <p:spPr>
          <a:xfrm>
            <a:off x="310674" y="4925357"/>
            <a:ext cx="1973967" cy="1480773"/>
          </a:xfrm>
          <a:prstGeom prst="rect">
            <a:avLst/>
          </a:prstGeom>
          <a:ln w="12700">
            <a:miter lim="400000"/>
          </a:ln>
        </p:spPr>
      </p:pic>
      <p:pic>
        <p:nvPicPr>
          <p:cNvPr id="254" name="Picture 20" descr="Picture 20"/>
          <p:cNvPicPr>
            <a:picLocks noChangeAspect="1"/>
          </p:cNvPicPr>
          <p:nvPr/>
        </p:nvPicPr>
        <p:blipFill>
          <a:blip r:embed="rId12">
            <a:extLst/>
          </a:blip>
          <a:stretch>
            <a:fillRect/>
          </a:stretch>
        </p:blipFill>
        <p:spPr>
          <a:xfrm>
            <a:off x="4722467" y="2066961"/>
            <a:ext cx="2252865" cy="1501909"/>
          </a:xfrm>
          <a:prstGeom prst="rect">
            <a:avLst/>
          </a:prstGeom>
          <a:ln w="12700">
            <a:miter lim="400000"/>
          </a:ln>
        </p:spPr>
      </p:pic>
      <p:pic>
        <p:nvPicPr>
          <p:cNvPr id="255" name="Picture 21" descr="Picture 21"/>
          <p:cNvPicPr>
            <a:picLocks noChangeAspect="1"/>
          </p:cNvPicPr>
          <p:nvPr/>
        </p:nvPicPr>
        <p:blipFill>
          <a:blip r:embed="rId13">
            <a:extLst/>
          </a:blip>
          <a:stretch>
            <a:fillRect/>
          </a:stretch>
        </p:blipFill>
        <p:spPr>
          <a:xfrm>
            <a:off x="4973868" y="3562367"/>
            <a:ext cx="1894311" cy="1422456"/>
          </a:xfrm>
          <a:prstGeom prst="rect">
            <a:avLst/>
          </a:prstGeom>
          <a:ln w="12700">
            <a:miter lim="400000"/>
          </a:ln>
        </p:spPr>
      </p:pic>
      <p:pic>
        <p:nvPicPr>
          <p:cNvPr id="256" name="Picture 22" descr="Picture 22"/>
          <p:cNvPicPr>
            <a:picLocks noChangeAspect="1"/>
          </p:cNvPicPr>
          <p:nvPr/>
        </p:nvPicPr>
        <p:blipFill>
          <a:blip r:embed="rId14">
            <a:extLst/>
          </a:blip>
          <a:stretch>
            <a:fillRect/>
          </a:stretch>
        </p:blipFill>
        <p:spPr>
          <a:xfrm>
            <a:off x="2262945" y="4898949"/>
            <a:ext cx="2223261" cy="1483233"/>
          </a:xfrm>
          <a:prstGeom prst="rect">
            <a:avLst/>
          </a:prstGeom>
          <a:ln w="12700">
            <a:miter lim="400000"/>
          </a:ln>
        </p:spPr>
      </p:pic>
      <p:pic>
        <p:nvPicPr>
          <p:cNvPr id="257" name="Picture 23" descr="Picture 23"/>
          <p:cNvPicPr>
            <a:picLocks noChangeAspect="1"/>
          </p:cNvPicPr>
          <p:nvPr/>
        </p:nvPicPr>
        <p:blipFill>
          <a:blip r:embed="rId15">
            <a:extLst/>
          </a:blip>
          <a:srcRect l="0" t="0" r="15541" b="0"/>
          <a:stretch>
            <a:fillRect/>
          </a:stretch>
        </p:blipFill>
        <p:spPr>
          <a:xfrm>
            <a:off x="7198510" y="663182"/>
            <a:ext cx="1878797" cy="1483016"/>
          </a:xfrm>
          <a:prstGeom prst="rect">
            <a:avLst/>
          </a:prstGeom>
          <a:ln w="12700">
            <a:miter lim="400000"/>
          </a:ln>
        </p:spPr>
      </p:pic>
      <p:pic>
        <p:nvPicPr>
          <p:cNvPr id="258" name="Picture 24" descr="Picture 24"/>
          <p:cNvPicPr>
            <a:picLocks noChangeAspect="1"/>
          </p:cNvPicPr>
          <p:nvPr/>
        </p:nvPicPr>
        <p:blipFill>
          <a:blip r:embed="rId16">
            <a:extLst/>
          </a:blip>
          <a:stretch>
            <a:fillRect/>
          </a:stretch>
        </p:blipFill>
        <p:spPr>
          <a:xfrm>
            <a:off x="6817508" y="2120377"/>
            <a:ext cx="2252865" cy="1464363"/>
          </a:xfrm>
          <a:prstGeom prst="rect">
            <a:avLst/>
          </a:prstGeom>
          <a:ln w="12700">
            <a:miter lim="400000"/>
          </a:ln>
        </p:spPr>
      </p:pic>
      <p:pic>
        <p:nvPicPr>
          <p:cNvPr id="259" name="Picture 25" descr="Picture 25"/>
          <p:cNvPicPr>
            <a:picLocks noChangeAspect="1"/>
          </p:cNvPicPr>
          <p:nvPr/>
        </p:nvPicPr>
        <p:blipFill>
          <a:blip r:embed="rId17">
            <a:extLst/>
          </a:blip>
          <a:stretch>
            <a:fillRect/>
          </a:stretch>
        </p:blipFill>
        <p:spPr>
          <a:xfrm>
            <a:off x="6856151" y="3560086"/>
            <a:ext cx="2224525" cy="1477085"/>
          </a:xfrm>
          <a:prstGeom prst="rect">
            <a:avLst/>
          </a:prstGeom>
          <a:ln w="12700">
            <a:miter lim="400000"/>
          </a:ln>
        </p:spPr>
      </p:pic>
      <p:pic>
        <p:nvPicPr>
          <p:cNvPr id="260" name="Picture 27" descr="Picture 27"/>
          <p:cNvPicPr>
            <a:picLocks noChangeAspect="1"/>
          </p:cNvPicPr>
          <p:nvPr/>
        </p:nvPicPr>
        <p:blipFill>
          <a:blip r:embed="rId18">
            <a:extLst/>
          </a:blip>
          <a:stretch>
            <a:fillRect/>
          </a:stretch>
        </p:blipFill>
        <p:spPr>
          <a:xfrm>
            <a:off x="7119622" y="4903284"/>
            <a:ext cx="1957685" cy="1476616"/>
          </a:xfrm>
          <a:prstGeom prst="rect">
            <a:avLst/>
          </a:prstGeom>
          <a:ln w="12700">
            <a:miter lim="400000"/>
          </a:ln>
        </p:spPr>
      </p:pic>
      <p:pic>
        <p:nvPicPr>
          <p:cNvPr id="261" name="Picture 31" descr="Picture 31"/>
          <p:cNvPicPr>
            <a:picLocks noChangeAspect="1"/>
          </p:cNvPicPr>
          <p:nvPr/>
        </p:nvPicPr>
        <p:blipFill>
          <a:blip r:embed="rId19">
            <a:extLst/>
          </a:blip>
          <a:stretch>
            <a:fillRect/>
          </a:stretch>
        </p:blipFill>
        <p:spPr>
          <a:xfrm>
            <a:off x="9345259" y="1394850"/>
            <a:ext cx="2378921" cy="2378920"/>
          </a:xfrm>
          <a:prstGeom prst="rect">
            <a:avLst/>
          </a:prstGeom>
          <a:ln w="12700">
            <a:miter lim="400000"/>
          </a:ln>
        </p:spPr>
      </p:pic>
      <p:sp>
        <p:nvSpPr>
          <p:cNvPr id="262" name="TextBox 36"/>
          <p:cNvSpPr txBox="1"/>
          <p:nvPr/>
        </p:nvSpPr>
        <p:spPr>
          <a:xfrm>
            <a:off x="9331602" y="4402690"/>
            <a:ext cx="2450557" cy="148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a:latin typeface="Avenir Next LT Pro"/>
                <a:ea typeface="Avenir Next LT Pro"/>
                <a:cs typeface="Avenir Next LT Pro"/>
                <a:sym typeface="Avenir Next LT Pro"/>
              </a:defRPr>
            </a:pPr>
            <a:r>
              <a:t>Anthony J. Romanello</a:t>
            </a:r>
          </a:p>
          <a:p>
            <a:pPr algn="ctr">
              <a:defRPr>
                <a:latin typeface="Avenir Next LT Pro"/>
                <a:ea typeface="Avenir Next LT Pro"/>
                <a:cs typeface="Avenir Next LT Pro"/>
                <a:sym typeface="Avenir Next LT Pro"/>
              </a:defRPr>
            </a:pPr>
            <a:r>
              <a:t> </a:t>
            </a:r>
          </a:p>
          <a:p>
            <a:pPr algn="ctr">
              <a:defRPr>
                <a:latin typeface="Avenir Next LT Pro"/>
                <a:ea typeface="Avenir Next LT Pro"/>
                <a:cs typeface="Avenir Next LT Pro"/>
                <a:sym typeface="Avenir Next LT Pro"/>
              </a:defRPr>
            </a:pPr>
            <a:r>
              <a:t>804-501-7521</a:t>
            </a:r>
          </a:p>
          <a:p>
            <a:pPr algn="ctr">
              <a:defRPr>
                <a:latin typeface="Avenir Next LT Pro"/>
                <a:ea typeface="Avenir Next LT Pro"/>
                <a:cs typeface="Avenir Next LT Pro"/>
                <a:sym typeface="Avenir Next LT Pro"/>
              </a:defRPr>
            </a:pPr>
          </a:p>
          <a:p>
            <a:pPr algn="ctr">
              <a:defRPr>
                <a:latin typeface="Avenir Next LT Pro"/>
                <a:ea typeface="Avenir Next LT Pro"/>
                <a:cs typeface="Avenir Next LT Pro"/>
                <a:sym typeface="Avenir Next LT Pro"/>
              </a:defRPr>
            </a:pPr>
            <a:r>
              <a:t>anthony@henrico.com</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03" name="TextBox 9"/>
          <p:cNvSpPr txBox="1"/>
          <p:nvPr/>
        </p:nvSpPr>
        <p:spPr>
          <a:xfrm>
            <a:off x="7991857" y="2769776"/>
            <a:ext cx="3047436" cy="28458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defTabSz="609629">
              <a:lnSpc>
                <a:spcPts val="2900"/>
              </a:lnSpc>
              <a:defRPr spc="21" sz="2000">
                <a:solidFill>
                  <a:srgbClr val="192954"/>
                </a:solidFill>
                <a:latin typeface="Avenir Next LT Pro"/>
                <a:ea typeface="Avenir Next LT Pro"/>
                <a:cs typeface="Avenir Next LT Pro"/>
                <a:sym typeface="Avenir Next LT Pro"/>
              </a:defRPr>
            </a:pPr>
            <a:r>
              <a:t>My Job Description: </a:t>
            </a:r>
          </a:p>
          <a:p>
            <a:pPr algn="just" defTabSz="609629">
              <a:lnSpc>
                <a:spcPts val="1200"/>
              </a:lnSpc>
              <a:defRPr spc="21" sz="2000">
                <a:solidFill>
                  <a:srgbClr val="192954"/>
                </a:solidFill>
                <a:latin typeface="Avenir Next LT Pro"/>
                <a:ea typeface="Avenir Next LT Pro"/>
                <a:cs typeface="Avenir Next LT Pro"/>
                <a:sym typeface="Avenir Next LT Pro"/>
              </a:defRPr>
            </a:pPr>
          </a:p>
          <a:p>
            <a:pPr lvl="1" marL="359341" indent="-179670" algn="just" defTabSz="609629">
              <a:lnSpc>
                <a:spcPts val="2300"/>
              </a:lnSpc>
              <a:buSzPct val="100000"/>
              <a:buFont typeface="Arial"/>
              <a:buChar char="•"/>
              <a:defRPr spc="16" sz="1600">
                <a:solidFill>
                  <a:srgbClr val="192954"/>
                </a:solidFill>
                <a:latin typeface="Avenir Next LT Pro"/>
                <a:ea typeface="Avenir Next LT Pro"/>
                <a:cs typeface="Avenir Next LT Pro"/>
                <a:sym typeface="Avenir Next LT Pro"/>
              </a:defRPr>
            </a:pPr>
            <a:r>
              <a:t>Salesperson</a:t>
            </a:r>
          </a:p>
          <a:p>
            <a:pPr lvl="1" marL="359341" indent="-179670" algn="just" defTabSz="609629">
              <a:lnSpc>
                <a:spcPts val="2300"/>
              </a:lnSpc>
              <a:buSzPct val="100000"/>
              <a:buFont typeface="Arial"/>
              <a:buChar char="•"/>
              <a:defRPr spc="16" sz="1600">
                <a:solidFill>
                  <a:srgbClr val="192954"/>
                </a:solidFill>
                <a:latin typeface="Avenir Next LT Pro"/>
                <a:ea typeface="Avenir Next LT Pro"/>
                <a:cs typeface="Avenir Next LT Pro"/>
                <a:sym typeface="Avenir Next LT Pro"/>
              </a:defRPr>
            </a:pPr>
            <a:r>
              <a:t>Cheerleader</a:t>
            </a:r>
          </a:p>
          <a:p>
            <a:pPr lvl="1" marL="359341" indent="-179670" algn="just" defTabSz="609629">
              <a:lnSpc>
                <a:spcPts val="2300"/>
              </a:lnSpc>
              <a:buSzPct val="100000"/>
              <a:buFont typeface="Arial"/>
              <a:buChar char="•"/>
              <a:defRPr spc="16" sz="1600">
                <a:solidFill>
                  <a:srgbClr val="192954"/>
                </a:solidFill>
                <a:latin typeface="Avenir Next LT Pro"/>
                <a:ea typeface="Avenir Next LT Pro"/>
                <a:cs typeface="Avenir Next LT Pro"/>
                <a:sym typeface="Avenir Next LT Pro"/>
              </a:defRPr>
            </a:pPr>
            <a:r>
              <a:t>Marriage Counselor</a:t>
            </a:r>
          </a:p>
          <a:p>
            <a:pPr lvl="1" marL="359341" indent="-179670" algn="just" defTabSz="609629">
              <a:lnSpc>
                <a:spcPts val="2300"/>
              </a:lnSpc>
              <a:buSzPct val="100000"/>
              <a:buFont typeface="Arial"/>
              <a:buChar char="•"/>
              <a:defRPr spc="16" sz="1600">
                <a:solidFill>
                  <a:srgbClr val="192954"/>
                </a:solidFill>
                <a:latin typeface="Avenir Next LT Pro"/>
                <a:ea typeface="Avenir Next LT Pro"/>
                <a:cs typeface="Avenir Next LT Pro"/>
                <a:sym typeface="Avenir Next LT Pro"/>
              </a:defRPr>
            </a:pPr>
            <a:r>
              <a:t>Convener</a:t>
            </a:r>
          </a:p>
          <a:p>
            <a:pPr lvl="1" marL="359341" indent="-179670" algn="just" defTabSz="609629">
              <a:lnSpc>
                <a:spcPts val="2300"/>
              </a:lnSpc>
              <a:buSzPct val="100000"/>
              <a:buFont typeface="Arial"/>
              <a:buChar char="•"/>
              <a:defRPr spc="16" sz="1600">
                <a:solidFill>
                  <a:srgbClr val="192954"/>
                </a:solidFill>
                <a:latin typeface="Avenir Next LT Pro"/>
                <a:ea typeface="Avenir Next LT Pro"/>
                <a:cs typeface="Avenir Next LT Pro"/>
                <a:sym typeface="Avenir Next LT Pro"/>
              </a:defRPr>
            </a:pPr>
            <a:r>
              <a:t>Possibility Awakener </a:t>
            </a:r>
          </a:p>
          <a:p>
            <a:pPr lvl="1" marL="359341" indent="-179670" algn="just" defTabSz="609629">
              <a:lnSpc>
                <a:spcPts val="2300"/>
              </a:lnSpc>
              <a:buSzPct val="100000"/>
              <a:buFont typeface="Arial"/>
              <a:buChar char="•"/>
              <a:defRPr spc="16" sz="1600">
                <a:solidFill>
                  <a:srgbClr val="192954"/>
                </a:solidFill>
                <a:latin typeface="Avenir Next LT Pro"/>
                <a:ea typeface="Avenir Next LT Pro"/>
                <a:cs typeface="Avenir Next LT Pro"/>
                <a:sym typeface="Avenir Next LT Pro"/>
              </a:defRPr>
            </a:pPr>
            <a:r>
              <a:t>Concierge </a:t>
            </a:r>
          </a:p>
          <a:p>
            <a:pPr lvl="1" marL="359341" indent="-179670" algn="just" defTabSz="609629">
              <a:lnSpc>
                <a:spcPts val="2300"/>
              </a:lnSpc>
              <a:buSzPct val="100000"/>
              <a:buFont typeface="Arial"/>
              <a:buChar char="•"/>
              <a:defRPr spc="16" sz="1600">
                <a:solidFill>
                  <a:srgbClr val="192954"/>
                </a:solidFill>
                <a:latin typeface="Avenir Next LT Pro"/>
                <a:ea typeface="Avenir Next LT Pro"/>
                <a:cs typeface="Avenir Next LT Pro"/>
                <a:sym typeface="Avenir Next LT Pro"/>
              </a:defRPr>
            </a:pPr>
            <a:r>
              <a:t>Teambuilder </a:t>
            </a:r>
          </a:p>
          <a:p>
            <a:pPr lvl="1" marL="359341" indent="-179670" algn="just" defTabSz="609629">
              <a:lnSpc>
                <a:spcPts val="2300"/>
              </a:lnSpc>
              <a:buSzPct val="100000"/>
              <a:buFont typeface="Arial"/>
              <a:buChar char="•"/>
              <a:defRPr spc="16" sz="1600">
                <a:solidFill>
                  <a:srgbClr val="192954"/>
                </a:solidFill>
                <a:latin typeface="Avenir Next LT Pro"/>
                <a:ea typeface="Avenir Next LT Pro"/>
                <a:cs typeface="Avenir Next LT Pro"/>
                <a:sym typeface="Avenir Next LT Pro"/>
              </a:defRPr>
            </a:pPr>
            <a:r>
              <a:t>Tapestry Weaver </a:t>
            </a:r>
          </a:p>
        </p:txBody>
      </p:sp>
      <p:sp>
        <p:nvSpPr>
          <p:cNvPr id="104" name="TextBox 12"/>
          <p:cNvSpPr txBox="1"/>
          <p:nvPr/>
        </p:nvSpPr>
        <p:spPr>
          <a:xfrm>
            <a:off x="5486400" y="438393"/>
            <a:ext cx="6656400" cy="54355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09629">
              <a:lnSpc>
                <a:spcPts val="4200"/>
              </a:lnSpc>
              <a:defRPr sz="4000">
                <a:solidFill>
                  <a:srgbClr val="192954"/>
                </a:solidFill>
                <a:latin typeface="Avenir Next LT Pro"/>
                <a:ea typeface="Avenir Next LT Pro"/>
                <a:cs typeface="Avenir Next LT Pro"/>
                <a:sym typeface="Avenir Next LT Pro"/>
              </a:defRPr>
            </a:lvl1pPr>
          </a:lstStyle>
          <a:p>
            <a:pPr/>
            <a:r>
              <a:t>Henrico EDA: What We Do</a:t>
            </a:r>
          </a:p>
        </p:txBody>
      </p:sp>
      <p:sp>
        <p:nvSpPr>
          <p:cNvPr id="105" name="TextBox 13"/>
          <p:cNvSpPr txBox="1"/>
          <p:nvPr/>
        </p:nvSpPr>
        <p:spPr>
          <a:xfrm>
            <a:off x="6264630" y="1455303"/>
            <a:ext cx="5833546" cy="11612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506055" indent="-253026" defTabSz="609629">
              <a:lnSpc>
                <a:spcPts val="3200"/>
              </a:lnSpc>
              <a:buSzPct val="100000"/>
              <a:buFont typeface="Arial"/>
              <a:buChar char="•"/>
              <a:defRPr sz="2600">
                <a:solidFill>
                  <a:srgbClr val="192954"/>
                </a:solidFill>
                <a:latin typeface="Avenir Next LT Pro"/>
                <a:ea typeface="Avenir Next LT Pro"/>
                <a:cs typeface="Avenir Next LT Pro"/>
                <a:sym typeface="Avenir Next LT Pro"/>
              </a:defRPr>
            </a:pPr>
            <a:r>
              <a:t>Grow Henrico's economy for all</a:t>
            </a:r>
          </a:p>
          <a:p>
            <a:pPr lvl="1" marL="506055" indent="-253026" defTabSz="609629">
              <a:lnSpc>
                <a:spcPts val="3200"/>
              </a:lnSpc>
              <a:buSzPct val="100000"/>
              <a:buFont typeface="Arial"/>
              <a:buChar char="•"/>
              <a:defRPr sz="2600">
                <a:solidFill>
                  <a:srgbClr val="192954"/>
                </a:solidFill>
                <a:latin typeface="Avenir Next LT Pro"/>
                <a:ea typeface="Avenir Next LT Pro"/>
                <a:cs typeface="Avenir Next LT Pro"/>
                <a:sym typeface="Avenir Next LT Pro"/>
              </a:defRPr>
            </a:pPr>
            <a:r>
              <a:t>Do our part to help the County </a:t>
            </a:r>
          </a:p>
        </p:txBody>
      </p:sp>
      <p:sp>
        <p:nvSpPr>
          <p:cNvPr id="106" name="TextBox 13"/>
          <p:cNvSpPr txBox="1"/>
          <p:nvPr/>
        </p:nvSpPr>
        <p:spPr>
          <a:xfrm>
            <a:off x="11577319" y="6375400"/>
            <a:ext cx="365761" cy="30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lvl1pPr>
          </a:lstStyle>
          <a:p>
            <a:pPr/>
            <a:r>
              <a:t>1</a:t>
            </a:r>
          </a:p>
        </p:txBody>
      </p:sp>
      <p:sp>
        <p:nvSpPr>
          <p:cNvPr id="107" name="TextBox 14"/>
          <p:cNvSpPr txBox="1"/>
          <p:nvPr/>
        </p:nvSpPr>
        <p:spPr>
          <a:xfrm>
            <a:off x="4190939" y="6317417"/>
            <a:ext cx="351536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solidFill>
                  <a:srgbClr val="192954"/>
                </a:solidFill>
                <a:latin typeface="Avenir Next LT Pro"/>
                <a:ea typeface="Avenir Next LT Pro"/>
                <a:cs typeface="Avenir Next LT Pro"/>
                <a:sym typeface="Avenir Next LT Pro"/>
              </a:defRPr>
            </a:lvl1pPr>
          </a:lstStyle>
          <a:p>
            <a:pPr/>
            <a:r>
              <a:t>Growing Henrico’s Economy For All </a:t>
            </a:r>
          </a:p>
        </p:txBody>
      </p:sp>
      <p:pic>
        <p:nvPicPr>
          <p:cNvPr id="108" name="Picture 2" descr="Picture 2"/>
          <p:cNvPicPr>
            <a:picLocks noChangeAspect="1"/>
          </p:cNvPicPr>
          <p:nvPr/>
        </p:nvPicPr>
        <p:blipFill>
          <a:blip r:embed="rId4">
            <a:extLst/>
          </a:blip>
          <a:srcRect l="0" t="0" r="0" b="6"/>
          <a:stretch>
            <a:fillRect/>
          </a:stretch>
        </p:blipFill>
        <p:spPr>
          <a:xfrm>
            <a:off x="93824" y="857076"/>
            <a:ext cx="3479002" cy="2571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92" y="0"/>
                </a:moveTo>
                <a:lnTo>
                  <a:pt x="0" y="10800"/>
                </a:lnTo>
                <a:lnTo>
                  <a:pt x="3992" y="21600"/>
                </a:lnTo>
                <a:lnTo>
                  <a:pt x="17608" y="21600"/>
                </a:lnTo>
                <a:lnTo>
                  <a:pt x="21600" y="10800"/>
                </a:lnTo>
                <a:lnTo>
                  <a:pt x="17608" y="0"/>
                </a:lnTo>
                <a:lnTo>
                  <a:pt x="3992" y="0"/>
                </a:lnTo>
                <a:close/>
              </a:path>
            </a:pathLst>
          </a:custGeom>
          <a:ln w="12700">
            <a:miter lim="400000"/>
          </a:ln>
        </p:spPr>
      </p:pic>
      <p:sp>
        <p:nvSpPr>
          <p:cNvPr id="109" name="Hexagon 7"/>
          <p:cNvSpPr/>
          <p:nvPr/>
        </p:nvSpPr>
        <p:spPr>
          <a:xfrm>
            <a:off x="3496328" y="922805"/>
            <a:ext cx="1278874" cy="1157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887" y="0"/>
                </a:lnTo>
                <a:lnTo>
                  <a:pt x="16713" y="0"/>
                </a:lnTo>
                <a:lnTo>
                  <a:pt x="21600" y="10800"/>
                </a:lnTo>
                <a:lnTo>
                  <a:pt x="16713" y="21600"/>
                </a:lnTo>
                <a:lnTo>
                  <a:pt x="4887" y="21600"/>
                </a:lnTo>
                <a:close/>
              </a:path>
            </a:pathLst>
          </a:custGeom>
          <a:ln w="38100">
            <a:solidFill>
              <a:srgbClr val="3A5E8A"/>
            </a:solidFill>
          </a:ln>
        </p:spPr>
        <p:txBody>
          <a:bodyPr lIns="45719" rIns="45719" anchor="ctr"/>
          <a:lstStyle/>
          <a:p>
            <a:pPr algn="ctr" defTabSz="609629">
              <a:defRPr sz="1200">
                <a:solidFill>
                  <a:srgbClr val="FFFFFF"/>
                </a:solidFill>
              </a:defRPr>
            </a:pPr>
          </a:p>
        </p:txBody>
      </p:sp>
      <p:sp>
        <p:nvSpPr>
          <p:cNvPr id="110" name="Hexagon 17"/>
          <p:cNvSpPr/>
          <p:nvPr/>
        </p:nvSpPr>
        <p:spPr>
          <a:xfrm>
            <a:off x="3343345" y="5334579"/>
            <a:ext cx="792419" cy="624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259" y="0"/>
                </a:lnTo>
                <a:lnTo>
                  <a:pt x="17341" y="0"/>
                </a:lnTo>
                <a:lnTo>
                  <a:pt x="21600" y="10800"/>
                </a:lnTo>
                <a:lnTo>
                  <a:pt x="17341" y="21600"/>
                </a:lnTo>
                <a:lnTo>
                  <a:pt x="4259" y="21600"/>
                </a:lnTo>
                <a:close/>
              </a:path>
            </a:pathLst>
          </a:custGeom>
          <a:ln w="38100">
            <a:solidFill>
              <a:srgbClr val="3A5E8A"/>
            </a:solidFill>
          </a:ln>
        </p:spPr>
        <p:txBody>
          <a:bodyPr lIns="45719" rIns="45719" anchor="ctr"/>
          <a:lstStyle/>
          <a:p>
            <a:pPr algn="ctr" defTabSz="609629">
              <a:defRPr sz="1200">
                <a:solidFill>
                  <a:srgbClr val="FFFFFF"/>
                </a:solidFill>
              </a:defRPr>
            </a:pPr>
          </a:p>
        </p:txBody>
      </p:sp>
      <p:sp>
        <p:nvSpPr>
          <p:cNvPr id="111" name="Hexagon 18"/>
          <p:cNvSpPr/>
          <p:nvPr/>
        </p:nvSpPr>
        <p:spPr>
          <a:xfrm>
            <a:off x="4145219" y="5012945"/>
            <a:ext cx="408821" cy="307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065" y="0"/>
                </a:lnTo>
                <a:lnTo>
                  <a:pt x="17535" y="0"/>
                </a:lnTo>
                <a:lnTo>
                  <a:pt x="21600" y="10800"/>
                </a:lnTo>
                <a:lnTo>
                  <a:pt x="17535" y="21600"/>
                </a:lnTo>
                <a:lnTo>
                  <a:pt x="4065" y="21600"/>
                </a:lnTo>
                <a:close/>
              </a:path>
            </a:pathLst>
          </a:custGeom>
          <a:ln w="38100">
            <a:solidFill>
              <a:srgbClr val="3A5E8A"/>
            </a:solidFill>
          </a:ln>
        </p:spPr>
        <p:txBody>
          <a:bodyPr lIns="45719" rIns="45719" anchor="ctr"/>
          <a:lstStyle/>
          <a:p>
            <a:pPr algn="ctr" defTabSz="609629">
              <a:defRPr sz="1200">
                <a:solidFill>
                  <a:srgbClr val="FFFFFF"/>
                </a:solidFill>
              </a:defRPr>
            </a:pPr>
          </a:p>
        </p:txBody>
      </p:sp>
      <p:pic>
        <p:nvPicPr>
          <p:cNvPr id="112" name="Picture 1" descr="Picture 1"/>
          <p:cNvPicPr>
            <a:picLocks noChangeAspect="1"/>
          </p:cNvPicPr>
          <p:nvPr/>
        </p:nvPicPr>
        <p:blipFill>
          <a:blip r:embed="rId5">
            <a:extLst/>
          </a:blip>
          <a:srcRect l="0" t="0" r="0" b="2"/>
          <a:stretch>
            <a:fillRect/>
          </a:stretch>
        </p:blipFill>
        <p:spPr>
          <a:xfrm>
            <a:off x="3136081" y="2338923"/>
            <a:ext cx="3049057" cy="22871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51" y="0"/>
                </a:moveTo>
                <a:lnTo>
                  <a:pt x="0" y="10802"/>
                </a:lnTo>
                <a:lnTo>
                  <a:pt x="4051" y="21600"/>
                </a:lnTo>
                <a:lnTo>
                  <a:pt x="17549" y="21600"/>
                </a:lnTo>
                <a:lnTo>
                  <a:pt x="21600" y="10802"/>
                </a:lnTo>
                <a:lnTo>
                  <a:pt x="17549" y="0"/>
                </a:lnTo>
                <a:lnTo>
                  <a:pt x="4051" y="0"/>
                </a:lnTo>
                <a:close/>
              </a:path>
            </a:pathLst>
          </a:custGeom>
          <a:ln w="12700">
            <a:miter lim="400000"/>
          </a:ln>
        </p:spPr>
      </p:pic>
      <p:pic>
        <p:nvPicPr>
          <p:cNvPr id="113" name="Picture 15" descr="Picture 15"/>
          <p:cNvPicPr>
            <a:picLocks noChangeAspect="1"/>
          </p:cNvPicPr>
          <p:nvPr/>
        </p:nvPicPr>
        <p:blipFill>
          <a:blip r:embed="rId6">
            <a:extLst/>
          </a:blip>
          <a:stretch>
            <a:fillRect/>
          </a:stretch>
        </p:blipFill>
        <p:spPr>
          <a:xfrm>
            <a:off x="323303" y="3559974"/>
            <a:ext cx="3249523" cy="2375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46" y="0"/>
                </a:moveTo>
                <a:lnTo>
                  <a:pt x="0" y="10798"/>
                </a:lnTo>
                <a:lnTo>
                  <a:pt x="3946" y="21600"/>
                </a:lnTo>
                <a:lnTo>
                  <a:pt x="17654" y="21600"/>
                </a:lnTo>
                <a:lnTo>
                  <a:pt x="21600" y="10798"/>
                </a:lnTo>
                <a:lnTo>
                  <a:pt x="17654" y="0"/>
                </a:lnTo>
                <a:lnTo>
                  <a:pt x="3946" y="0"/>
                </a:lnTo>
                <a:close/>
              </a:path>
            </a:pathLst>
          </a:cu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17" name="TextBox 12"/>
          <p:cNvSpPr txBox="1"/>
          <p:nvPr/>
        </p:nvSpPr>
        <p:spPr>
          <a:xfrm>
            <a:off x="406156" y="279400"/>
            <a:ext cx="4691275" cy="50430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09629">
              <a:lnSpc>
                <a:spcPts val="3900"/>
              </a:lnSpc>
              <a:defRPr sz="3700">
                <a:latin typeface="Avenir Next LT Pro"/>
                <a:ea typeface="Avenir Next LT Pro"/>
                <a:cs typeface="Avenir Next LT Pro"/>
                <a:sym typeface="Avenir Next LT Pro"/>
              </a:defRPr>
            </a:lvl1pPr>
          </a:lstStyle>
          <a:p>
            <a:pPr/>
            <a:r>
              <a:t>Recent Wins: </a:t>
            </a:r>
          </a:p>
        </p:txBody>
      </p:sp>
      <p:sp>
        <p:nvSpPr>
          <p:cNvPr id="118" name="TextBox 21"/>
          <p:cNvSpPr txBox="1"/>
          <p:nvPr/>
        </p:nvSpPr>
        <p:spPr>
          <a:xfrm>
            <a:off x="10522818" y="6451672"/>
            <a:ext cx="1216081" cy="2336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609629">
              <a:lnSpc>
                <a:spcPts val="1800"/>
              </a:lnSpc>
              <a:defRPr spc="27" sz="1600">
                <a:solidFill>
                  <a:srgbClr val="192954"/>
                </a:solidFill>
              </a:defRPr>
            </a:lvl1pPr>
          </a:lstStyle>
          <a:p>
            <a:pPr/>
            <a:r>
              <a:t>2</a:t>
            </a:r>
          </a:p>
        </p:txBody>
      </p:sp>
      <p:pic>
        <p:nvPicPr>
          <p:cNvPr id="119" name="Picture 4" descr="Picture 4"/>
          <p:cNvPicPr>
            <a:picLocks noChangeAspect="1"/>
          </p:cNvPicPr>
          <p:nvPr/>
        </p:nvPicPr>
        <p:blipFill>
          <a:blip r:embed="rId4">
            <a:extLst/>
          </a:blip>
          <a:stretch>
            <a:fillRect/>
          </a:stretch>
        </p:blipFill>
        <p:spPr>
          <a:xfrm>
            <a:off x="3290065" y="1062349"/>
            <a:ext cx="1639958" cy="732855"/>
          </a:xfrm>
          <a:prstGeom prst="rect">
            <a:avLst/>
          </a:prstGeom>
          <a:ln w="12700">
            <a:miter lim="400000"/>
          </a:ln>
        </p:spPr>
      </p:pic>
      <p:pic>
        <p:nvPicPr>
          <p:cNvPr id="120" name="Picture 37" descr="Picture 37"/>
          <p:cNvPicPr>
            <a:picLocks noChangeAspect="1"/>
          </p:cNvPicPr>
          <p:nvPr/>
        </p:nvPicPr>
        <p:blipFill>
          <a:blip r:embed="rId5">
            <a:extLst/>
          </a:blip>
          <a:stretch>
            <a:fillRect/>
          </a:stretch>
        </p:blipFill>
        <p:spPr>
          <a:xfrm>
            <a:off x="2805161" y="4986530"/>
            <a:ext cx="1723331" cy="518264"/>
          </a:xfrm>
          <a:prstGeom prst="rect">
            <a:avLst/>
          </a:prstGeom>
          <a:ln w="12700">
            <a:miter lim="400000"/>
          </a:ln>
        </p:spPr>
      </p:pic>
      <p:pic>
        <p:nvPicPr>
          <p:cNvPr id="121" name="Picture 8" descr="Picture 8"/>
          <p:cNvPicPr>
            <a:picLocks noChangeAspect="1"/>
          </p:cNvPicPr>
          <p:nvPr/>
        </p:nvPicPr>
        <p:blipFill>
          <a:blip r:embed="rId6">
            <a:extLst/>
          </a:blip>
          <a:stretch>
            <a:fillRect/>
          </a:stretch>
        </p:blipFill>
        <p:spPr>
          <a:xfrm>
            <a:off x="390528" y="993395"/>
            <a:ext cx="1014122" cy="1014122"/>
          </a:xfrm>
          <a:prstGeom prst="rect">
            <a:avLst/>
          </a:prstGeom>
          <a:ln w="12700">
            <a:miter lim="400000"/>
          </a:ln>
        </p:spPr>
      </p:pic>
      <p:pic>
        <p:nvPicPr>
          <p:cNvPr id="122" name="Picture 10" descr="Picture 10"/>
          <p:cNvPicPr>
            <a:picLocks noChangeAspect="1"/>
          </p:cNvPicPr>
          <p:nvPr/>
        </p:nvPicPr>
        <p:blipFill>
          <a:blip r:embed="rId7">
            <a:extLst/>
          </a:blip>
          <a:stretch>
            <a:fillRect/>
          </a:stretch>
        </p:blipFill>
        <p:spPr>
          <a:xfrm>
            <a:off x="390528" y="2197847"/>
            <a:ext cx="2126390" cy="732856"/>
          </a:xfrm>
          <a:prstGeom prst="rect">
            <a:avLst/>
          </a:prstGeom>
          <a:ln w="12700">
            <a:miter lim="400000"/>
          </a:ln>
        </p:spPr>
      </p:pic>
      <p:pic>
        <p:nvPicPr>
          <p:cNvPr id="123" name="Picture 14" descr="Picture 14"/>
          <p:cNvPicPr>
            <a:picLocks noChangeAspect="1"/>
          </p:cNvPicPr>
          <p:nvPr/>
        </p:nvPicPr>
        <p:blipFill>
          <a:blip r:embed="rId8">
            <a:extLst/>
          </a:blip>
          <a:stretch>
            <a:fillRect/>
          </a:stretch>
        </p:blipFill>
        <p:spPr>
          <a:xfrm>
            <a:off x="4334500" y="2020112"/>
            <a:ext cx="1437572" cy="822703"/>
          </a:xfrm>
          <a:prstGeom prst="rect">
            <a:avLst/>
          </a:prstGeom>
          <a:ln w="12700">
            <a:miter lim="400000"/>
          </a:ln>
        </p:spPr>
      </p:pic>
      <p:pic>
        <p:nvPicPr>
          <p:cNvPr id="124" name="Picture 41" descr="Picture 41"/>
          <p:cNvPicPr>
            <a:picLocks noChangeAspect="1"/>
          </p:cNvPicPr>
          <p:nvPr/>
        </p:nvPicPr>
        <p:blipFill>
          <a:blip r:embed="rId9">
            <a:extLst/>
          </a:blip>
          <a:stretch>
            <a:fillRect/>
          </a:stretch>
        </p:blipFill>
        <p:spPr>
          <a:xfrm>
            <a:off x="406155" y="4050341"/>
            <a:ext cx="1758851" cy="732856"/>
          </a:xfrm>
          <a:prstGeom prst="rect">
            <a:avLst/>
          </a:prstGeom>
          <a:ln w="12700">
            <a:miter lim="400000"/>
          </a:ln>
        </p:spPr>
      </p:pic>
      <p:pic>
        <p:nvPicPr>
          <p:cNvPr id="125" name="Picture 43" descr="Picture 43"/>
          <p:cNvPicPr>
            <a:picLocks noChangeAspect="1"/>
          </p:cNvPicPr>
          <p:nvPr/>
        </p:nvPicPr>
        <p:blipFill>
          <a:blip r:embed="rId10">
            <a:extLst/>
          </a:blip>
          <a:stretch>
            <a:fillRect/>
          </a:stretch>
        </p:blipFill>
        <p:spPr>
          <a:xfrm>
            <a:off x="390528" y="3090596"/>
            <a:ext cx="1444083" cy="803874"/>
          </a:xfrm>
          <a:prstGeom prst="rect">
            <a:avLst/>
          </a:prstGeom>
          <a:ln w="12700">
            <a:miter lim="400000"/>
          </a:ln>
        </p:spPr>
      </p:pic>
      <p:sp>
        <p:nvSpPr>
          <p:cNvPr id="126" name="TextBox 47"/>
          <p:cNvSpPr txBox="1"/>
          <p:nvPr/>
        </p:nvSpPr>
        <p:spPr>
          <a:xfrm>
            <a:off x="3887702" y="6473709"/>
            <a:ext cx="3432921"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latin typeface="Avenir Next LT Pro"/>
                <a:ea typeface="Avenir Next LT Pro"/>
                <a:cs typeface="Avenir Next LT Pro"/>
                <a:sym typeface="Avenir Next LT Pro"/>
              </a:defRPr>
            </a:lvl1pPr>
          </a:lstStyle>
          <a:p>
            <a:pPr/>
            <a:r>
              <a:t>Growing Henrico’s Economy For All </a:t>
            </a:r>
          </a:p>
        </p:txBody>
      </p:sp>
      <p:pic>
        <p:nvPicPr>
          <p:cNvPr id="127" name="Picture 2" descr="Picture 2"/>
          <p:cNvPicPr>
            <a:picLocks noChangeAspect="1"/>
          </p:cNvPicPr>
          <p:nvPr/>
        </p:nvPicPr>
        <p:blipFill>
          <a:blip r:embed="rId11">
            <a:extLst/>
          </a:blip>
          <a:srcRect l="0" t="0" r="5" b="0"/>
          <a:stretch>
            <a:fillRect/>
          </a:stretch>
        </p:blipFill>
        <p:spPr>
          <a:xfrm>
            <a:off x="9072757" y="2966759"/>
            <a:ext cx="2899967" cy="2750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20" y="0"/>
                </a:moveTo>
                <a:lnTo>
                  <a:pt x="0" y="10800"/>
                </a:lnTo>
                <a:lnTo>
                  <a:pt x="5120" y="21600"/>
                </a:lnTo>
                <a:lnTo>
                  <a:pt x="16480" y="21600"/>
                </a:lnTo>
                <a:lnTo>
                  <a:pt x="21600" y="10800"/>
                </a:lnTo>
                <a:lnTo>
                  <a:pt x="16480" y="0"/>
                </a:lnTo>
                <a:lnTo>
                  <a:pt x="5120" y="0"/>
                </a:lnTo>
                <a:close/>
              </a:path>
            </a:pathLst>
          </a:custGeom>
          <a:ln w="12700">
            <a:miter lim="400000"/>
          </a:ln>
        </p:spPr>
      </p:pic>
      <p:pic>
        <p:nvPicPr>
          <p:cNvPr id="128" name="Picture 7" descr="Picture 7"/>
          <p:cNvPicPr>
            <a:picLocks noChangeAspect="1"/>
          </p:cNvPicPr>
          <p:nvPr/>
        </p:nvPicPr>
        <p:blipFill>
          <a:blip r:embed="rId12">
            <a:extLst/>
          </a:blip>
          <a:srcRect l="0" t="0" r="5" b="6"/>
          <a:stretch>
            <a:fillRect/>
          </a:stretch>
        </p:blipFill>
        <p:spPr>
          <a:xfrm>
            <a:off x="6962182" y="769012"/>
            <a:ext cx="2899966" cy="2628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95" y="0"/>
                </a:moveTo>
                <a:lnTo>
                  <a:pt x="0" y="10800"/>
                </a:lnTo>
                <a:lnTo>
                  <a:pt x="4895" y="21600"/>
                </a:lnTo>
                <a:lnTo>
                  <a:pt x="16705" y="21600"/>
                </a:lnTo>
                <a:lnTo>
                  <a:pt x="21600" y="10800"/>
                </a:lnTo>
                <a:lnTo>
                  <a:pt x="16705" y="0"/>
                </a:lnTo>
                <a:lnTo>
                  <a:pt x="4895" y="0"/>
                </a:lnTo>
                <a:close/>
              </a:path>
            </a:pathLst>
          </a:custGeom>
          <a:ln w="12700">
            <a:miter lim="400000"/>
          </a:ln>
        </p:spPr>
      </p:pic>
      <p:pic>
        <p:nvPicPr>
          <p:cNvPr id="129" name="Picture 8" descr="Picture 8"/>
          <p:cNvPicPr>
            <a:picLocks noChangeAspect="1"/>
          </p:cNvPicPr>
          <p:nvPr/>
        </p:nvPicPr>
        <p:blipFill>
          <a:blip r:embed="rId13">
            <a:extLst/>
          </a:blip>
          <a:stretch>
            <a:fillRect/>
          </a:stretch>
        </p:blipFill>
        <p:spPr>
          <a:xfrm>
            <a:off x="9923495" y="2217542"/>
            <a:ext cx="786758" cy="646233"/>
          </a:xfrm>
          <a:prstGeom prst="rect">
            <a:avLst/>
          </a:prstGeom>
          <a:ln w="12700">
            <a:miter lim="400000"/>
          </a:ln>
        </p:spPr>
      </p:pic>
      <p:pic>
        <p:nvPicPr>
          <p:cNvPr id="130" name="Picture 27" descr="Picture 27"/>
          <p:cNvPicPr>
            <a:picLocks noChangeAspect="1"/>
          </p:cNvPicPr>
          <p:nvPr/>
        </p:nvPicPr>
        <p:blipFill>
          <a:blip r:embed="rId13">
            <a:extLst/>
          </a:blip>
          <a:stretch>
            <a:fillRect/>
          </a:stretch>
        </p:blipFill>
        <p:spPr>
          <a:xfrm>
            <a:off x="10103446" y="1029308"/>
            <a:ext cx="1237700" cy="1016631"/>
          </a:xfrm>
          <a:prstGeom prst="rect">
            <a:avLst/>
          </a:prstGeom>
          <a:ln w="12700">
            <a:miter lim="400000"/>
          </a:ln>
        </p:spPr>
      </p:pic>
      <p:pic>
        <p:nvPicPr>
          <p:cNvPr id="131" name="Picture 9" descr="Picture 9"/>
          <p:cNvPicPr>
            <a:picLocks noChangeAspect="1"/>
          </p:cNvPicPr>
          <p:nvPr/>
        </p:nvPicPr>
        <p:blipFill>
          <a:blip r:embed="rId14">
            <a:extLst/>
          </a:blip>
          <a:stretch>
            <a:fillRect/>
          </a:stretch>
        </p:blipFill>
        <p:spPr>
          <a:xfrm>
            <a:off x="1563240" y="1016065"/>
            <a:ext cx="1540158" cy="898426"/>
          </a:xfrm>
          <a:prstGeom prst="rect">
            <a:avLst/>
          </a:prstGeom>
          <a:ln w="12700">
            <a:miter lim="400000"/>
          </a:ln>
        </p:spPr>
      </p:pic>
      <p:pic>
        <p:nvPicPr>
          <p:cNvPr id="132" name="Picture 10" descr="Picture 10"/>
          <p:cNvPicPr>
            <a:picLocks noChangeAspect="1"/>
          </p:cNvPicPr>
          <p:nvPr/>
        </p:nvPicPr>
        <p:blipFill>
          <a:blip r:embed="rId15">
            <a:extLst/>
          </a:blip>
          <a:stretch>
            <a:fillRect/>
          </a:stretch>
        </p:blipFill>
        <p:spPr>
          <a:xfrm>
            <a:off x="2855946" y="5763183"/>
            <a:ext cx="2799639" cy="551472"/>
          </a:xfrm>
          <a:prstGeom prst="rect">
            <a:avLst/>
          </a:prstGeom>
          <a:ln w="12700">
            <a:miter lim="400000"/>
          </a:ln>
        </p:spPr>
      </p:pic>
      <p:pic>
        <p:nvPicPr>
          <p:cNvPr id="133" name="Picture 12" descr="Picture 12"/>
          <p:cNvPicPr>
            <a:picLocks noChangeAspect="1"/>
          </p:cNvPicPr>
          <p:nvPr/>
        </p:nvPicPr>
        <p:blipFill>
          <a:blip r:embed="rId16">
            <a:extLst/>
          </a:blip>
          <a:stretch>
            <a:fillRect/>
          </a:stretch>
        </p:blipFill>
        <p:spPr>
          <a:xfrm>
            <a:off x="3666826" y="3090595"/>
            <a:ext cx="1486996" cy="776956"/>
          </a:xfrm>
          <a:prstGeom prst="rect">
            <a:avLst/>
          </a:prstGeom>
          <a:ln w="12700">
            <a:miter lim="400000"/>
          </a:ln>
        </p:spPr>
      </p:pic>
      <p:pic>
        <p:nvPicPr>
          <p:cNvPr id="134" name="Picture 15" descr="Picture 15"/>
          <p:cNvPicPr>
            <a:picLocks noChangeAspect="1"/>
          </p:cNvPicPr>
          <p:nvPr/>
        </p:nvPicPr>
        <p:blipFill>
          <a:blip r:embed="rId17">
            <a:extLst/>
          </a:blip>
          <a:stretch>
            <a:fillRect/>
          </a:stretch>
        </p:blipFill>
        <p:spPr>
          <a:xfrm>
            <a:off x="2740783" y="2178829"/>
            <a:ext cx="1437572" cy="805040"/>
          </a:xfrm>
          <a:prstGeom prst="rect">
            <a:avLst/>
          </a:prstGeom>
          <a:ln w="12700">
            <a:miter lim="400000"/>
          </a:ln>
        </p:spPr>
      </p:pic>
      <p:pic>
        <p:nvPicPr>
          <p:cNvPr id="135" name="Picture 16" descr="Picture 16"/>
          <p:cNvPicPr>
            <a:picLocks noChangeAspect="1"/>
          </p:cNvPicPr>
          <p:nvPr/>
        </p:nvPicPr>
        <p:blipFill>
          <a:blip r:embed="rId18">
            <a:extLst/>
          </a:blip>
          <a:stretch>
            <a:fillRect/>
          </a:stretch>
        </p:blipFill>
        <p:spPr>
          <a:xfrm>
            <a:off x="5313197" y="4022311"/>
            <a:ext cx="870032" cy="870032"/>
          </a:xfrm>
          <a:prstGeom prst="rect">
            <a:avLst/>
          </a:prstGeom>
          <a:ln w="12700">
            <a:miter lim="400000"/>
          </a:ln>
        </p:spPr>
      </p:pic>
      <p:pic>
        <p:nvPicPr>
          <p:cNvPr id="136" name="Picture 17" descr="Picture 17"/>
          <p:cNvPicPr>
            <a:picLocks noChangeAspect="1"/>
          </p:cNvPicPr>
          <p:nvPr/>
        </p:nvPicPr>
        <p:blipFill>
          <a:blip r:embed="rId19">
            <a:extLst/>
          </a:blip>
          <a:stretch>
            <a:fillRect/>
          </a:stretch>
        </p:blipFill>
        <p:spPr>
          <a:xfrm>
            <a:off x="4275580" y="4024550"/>
            <a:ext cx="849720" cy="849720"/>
          </a:xfrm>
          <a:prstGeom prst="rect">
            <a:avLst/>
          </a:prstGeom>
          <a:ln w="12700">
            <a:miter lim="400000"/>
          </a:ln>
        </p:spPr>
      </p:pic>
      <p:pic>
        <p:nvPicPr>
          <p:cNvPr id="137" name="Picture 19" descr="Picture 19"/>
          <p:cNvPicPr>
            <a:picLocks noChangeAspect="1"/>
          </p:cNvPicPr>
          <p:nvPr/>
        </p:nvPicPr>
        <p:blipFill>
          <a:blip r:embed="rId20">
            <a:extLst/>
          </a:blip>
          <a:stretch>
            <a:fillRect/>
          </a:stretch>
        </p:blipFill>
        <p:spPr>
          <a:xfrm>
            <a:off x="2384566" y="4015323"/>
            <a:ext cx="1642877" cy="773710"/>
          </a:xfrm>
          <a:prstGeom prst="rect">
            <a:avLst/>
          </a:prstGeom>
          <a:ln w="12700">
            <a:miter lim="400000"/>
          </a:ln>
        </p:spPr>
      </p:pic>
      <p:pic>
        <p:nvPicPr>
          <p:cNvPr id="138" name="Picture 21" descr="Picture 21"/>
          <p:cNvPicPr>
            <a:picLocks noChangeAspect="1"/>
          </p:cNvPicPr>
          <p:nvPr/>
        </p:nvPicPr>
        <p:blipFill>
          <a:blip r:embed="rId21">
            <a:extLst/>
          </a:blip>
          <a:stretch>
            <a:fillRect/>
          </a:stretch>
        </p:blipFill>
        <p:spPr>
          <a:xfrm>
            <a:off x="432037" y="5659863"/>
            <a:ext cx="2262407" cy="683984"/>
          </a:xfrm>
          <a:prstGeom prst="rect">
            <a:avLst/>
          </a:prstGeom>
          <a:ln w="12700">
            <a:miter lim="400000"/>
          </a:ln>
        </p:spPr>
      </p:pic>
      <p:pic>
        <p:nvPicPr>
          <p:cNvPr id="139" name="Picture 22" descr="Picture 22"/>
          <p:cNvPicPr>
            <a:picLocks noChangeAspect="1"/>
          </p:cNvPicPr>
          <p:nvPr/>
        </p:nvPicPr>
        <p:blipFill>
          <a:blip r:embed="rId22">
            <a:extLst/>
          </a:blip>
          <a:stretch>
            <a:fillRect/>
          </a:stretch>
        </p:blipFill>
        <p:spPr>
          <a:xfrm>
            <a:off x="4760990" y="4692703"/>
            <a:ext cx="2453071" cy="1226536"/>
          </a:xfrm>
          <a:prstGeom prst="rect">
            <a:avLst/>
          </a:prstGeom>
          <a:ln w="12700">
            <a:miter lim="400000"/>
          </a:ln>
        </p:spPr>
      </p:pic>
      <p:pic>
        <p:nvPicPr>
          <p:cNvPr id="140" name="Picture 23" descr="Picture 23"/>
          <p:cNvPicPr>
            <a:picLocks noChangeAspect="1"/>
          </p:cNvPicPr>
          <p:nvPr/>
        </p:nvPicPr>
        <p:blipFill>
          <a:blip r:embed="rId23">
            <a:extLst/>
          </a:blip>
          <a:stretch>
            <a:fillRect/>
          </a:stretch>
        </p:blipFill>
        <p:spPr>
          <a:xfrm>
            <a:off x="5223147" y="2765717"/>
            <a:ext cx="1610849" cy="1610849"/>
          </a:xfrm>
          <a:prstGeom prst="rect">
            <a:avLst/>
          </a:prstGeom>
          <a:ln w="12700">
            <a:miter lim="400000"/>
          </a:ln>
        </p:spPr>
      </p:pic>
      <p:pic>
        <p:nvPicPr>
          <p:cNvPr id="141" name="Picture 24" descr="Picture 24"/>
          <p:cNvPicPr>
            <a:picLocks noChangeAspect="1"/>
          </p:cNvPicPr>
          <p:nvPr/>
        </p:nvPicPr>
        <p:blipFill>
          <a:blip r:embed="rId24">
            <a:extLst/>
          </a:blip>
          <a:stretch>
            <a:fillRect/>
          </a:stretch>
        </p:blipFill>
        <p:spPr>
          <a:xfrm>
            <a:off x="406155" y="4947158"/>
            <a:ext cx="2256164" cy="520654"/>
          </a:xfrm>
          <a:prstGeom prst="rect">
            <a:avLst/>
          </a:prstGeom>
          <a:ln w="12700">
            <a:miter lim="400000"/>
          </a:ln>
        </p:spPr>
      </p:pic>
      <p:pic>
        <p:nvPicPr>
          <p:cNvPr id="142" name="Picture 25" descr="Picture 25"/>
          <p:cNvPicPr>
            <a:picLocks noChangeAspect="1"/>
          </p:cNvPicPr>
          <p:nvPr/>
        </p:nvPicPr>
        <p:blipFill>
          <a:blip r:embed="rId25">
            <a:extLst/>
          </a:blip>
          <a:stretch>
            <a:fillRect/>
          </a:stretch>
        </p:blipFill>
        <p:spPr>
          <a:xfrm>
            <a:off x="5955534" y="2299334"/>
            <a:ext cx="1028465" cy="847263"/>
          </a:xfrm>
          <a:prstGeom prst="rect">
            <a:avLst/>
          </a:prstGeom>
          <a:ln w="12700">
            <a:miter lim="400000"/>
          </a:ln>
        </p:spPr>
      </p:pic>
      <p:pic>
        <p:nvPicPr>
          <p:cNvPr id="143" name="Picture 26" descr="Picture 26"/>
          <p:cNvPicPr>
            <a:picLocks noChangeAspect="1"/>
          </p:cNvPicPr>
          <p:nvPr/>
        </p:nvPicPr>
        <p:blipFill>
          <a:blip r:embed="rId26">
            <a:extLst/>
          </a:blip>
          <a:stretch>
            <a:fillRect/>
          </a:stretch>
        </p:blipFill>
        <p:spPr>
          <a:xfrm>
            <a:off x="5143175" y="1025047"/>
            <a:ext cx="885396" cy="885396"/>
          </a:xfrm>
          <a:prstGeom prst="rect">
            <a:avLst/>
          </a:prstGeom>
          <a:ln w="12700">
            <a:miter lim="400000"/>
          </a:ln>
        </p:spPr>
      </p:pic>
      <p:pic>
        <p:nvPicPr>
          <p:cNvPr id="144" name="Picture 28" descr="Picture 28"/>
          <p:cNvPicPr>
            <a:picLocks noChangeAspect="1"/>
          </p:cNvPicPr>
          <p:nvPr/>
        </p:nvPicPr>
        <p:blipFill>
          <a:blip r:embed="rId27">
            <a:extLst/>
          </a:blip>
          <a:stretch>
            <a:fillRect/>
          </a:stretch>
        </p:blipFill>
        <p:spPr>
          <a:xfrm>
            <a:off x="6428345" y="4022311"/>
            <a:ext cx="1143376" cy="1002961"/>
          </a:xfrm>
          <a:prstGeom prst="rect">
            <a:avLst/>
          </a:prstGeom>
          <a:ln w="12700">
            <a:miter lim="400000"/>
          </a:ln>
        </p:spPr>
      </p:pic>
      <p:pic>
        <p:nvPicPr>
          <p:cNvPr id="145" name="Picture 1" descr="Picture 1"/>
          <p:cNvPicPr>
            <a:picLocks noChangeAspect="1"/>
          </p:cNvPicPr>
          <p:nvPr/>
        </p:nvPicPr>
        <p:blipFill>
          <a:blip r:embed="rId28">
            <a:extLst/>
          </a:blip>
          <a:stretch>
            <a:fillRect/>
          </a:stretch>
        </p:blipFill>
        <p:spPr>
          <a:xfrm>
            <a:off x="1922096" y="3086574"/>
            <a:ext cx="1646143" cy="80789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49" name="Teardrop 24"/>
          <p:cNvSpPr/>
          <p:nvPr/>
        </p:nvSpPr>
        <p:spPr>
          <a:xfrm>
            <a:off x="352315" y="4863579"/>
            <a:ext cx="788025" cy="671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FFFF"/>
          </a:solidFill>
          <a:ln w="12700">
            <a:miter lim="400000"/>
          </a:ln>
        </p:spPr>
        <p:txBody>
          <a:bodyPr lIns="45719" rIns="45719" anchor="ctr"/>
          <a:lstStyle/>
          <a:p>
            <a:pPr algn="ctr" defTabSz="609629">
              <a:defRPr sz="1200">
                <a:solidFill>
                  <a:srgbClr val="FFFFFF"/>
                </a:solidFill>
              </a:defRPr>
            </a:pPr>
          </a:p>
        </p:txBody>
      </p:sp>
      <p:sp>
        <p:nvSpPr>
          <p:cNvPr id="150" name="Teardrop 23"/>
          <p:cNvSpPr/>
          <p:nvPr/>
        </p:nvSpPr>
        <p:spPr>
          <a:xfrm>
            <a:off x="346726" y="3700981"/>
            <a:ext cx="788025" cy="671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FFFF"/>
          </a:solidFill>
          <a:ln w="12700">
            <a:miter lim="400000"/>
          </a:ln>
        </p:spPr>
        <p:txBody>
          <a:bodyPr lIns="45719" rIns="45719" anchor="ctr"/>
          <a:lstStyle/>
          <a:p>
            <a:pPr algn="ctr" defTabSz="609629">
              <a:defRPr sz="1200">
                <a:solidFill>
                  <a:srgbClr val="FFFFFF"/>
                </a:solidFill>
              </a:defRPr>
            </a:pPr>
          </a:p>
        </p:txBody>
      </p:sp>
      <p:sp>
        <p:nvSpPr>
          <p:cNvPr id="151" name="Teardrop 22"/>
          <p:cNvSpPr/>
          <p:nvPr/>
        </p:nvSpPr>
        <p:spPr>
          <a:xfrm>
            <a:off x="392107" y="2525135"/>
            <a:ext cx="788024" cy="671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FFFF"/>
          </a:solidFill>
          <a:ln w="12700">
            <a:miter lim="400000"/>
          </a:ln>
        </p:spPr>
        <p:txBody>
          <a:bodyPr lIns="45719" rIns="45719" anchor="ctr"/>
          <a:lstStyle/>
          <a:p>
            <a:pPr algn="ctr" defTabSz="609629">
              <a:defRPr sz="1200">
                <a:solidFill>
                  <a:srgbClr val="FFFFFF"/>
                </a:solidFill>
              </a:defRPr>
            </a:pPr>
          </a:p>
        </p:txBody>
      </p:sp>
      <p:sp>
        <p:nvSpPr>
          <p:cNvPr id="152" name="Teardrop 21"/>
          <p:cNvSpPr/>
          <p:nvPr/>
        </p:nvSpPr>
        <p:spPr>
          <a:xfrm>
            <a:off x="345639" y="5896697"/>
            <a:ext cx="788024" cy="671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FFFFF"/>
          </a:solidFill>
          <a:ln w="12700">
            <a:miter lim="400000"/>
          </a:ln>
        </p:spPr>
        <p:txBody>
          <a:bodyPr lIns="45719" rIns="45719" anchor="ctr"/>
          <a:lstStyle/>
          <a:p>
            <a:pPr algn="ctr" defTabSz="609629">
              <a:defRPr sz="1200">
                <a:solidFill>
                  <a:srgbClr val="FFFFFF"/>
                </a:solidFill>
              </a:defRPr>
            </a:pPr>
          </a:p>
        </p:txBody>
      </p:sp>
      <p:pic>
        <p:nvPicPr>
          <p:cNvPr id="153" name="Picture 5" descr="Picture 5"/>
          <p:cNvPicPr>
            <a:picLocks noChangeAspect="1"/>
          </p:cNvPicPr>
          <p:nvPr/>
        </p:nvPicPr>
        <p:blipFill>
          <a:blip r:embed="rId4">
            <a:extLst/>
          </a:blip>
          <a:srcRect l="0" t="1660" r="0" b="1659"/>
          <a:stretch>
            <a:fillRect/>
          </a:stretch>
        </p:blipFill>
        <p:spPr>
          <a:xfrm>
            <a:off x="6741655" y="3345152"/>
            <a:ext cx="4837846" cy="2930818"/>
          </a:xfrm>
          <a:prstGeom prst="rect">
            <a:avLst/>
          </a:prstGeom>
          <a:ln w="12700">
            <a:miter lim="400000"/>
          </a:ln>
        </p:spPr>
      </p:pic>
      <p:sp>
        <p:nvSpPr>
          <p:cNvPr id="154" name="TextBox 6"/>
          <p:cNvSpPr txBox="1"/>
          <p:nvPr/>
        </p:nvSpPr>
        <p:spPr>
          <a:xfrm>
            <a:off x="486398" y="292163"/>
            <a:ext cx="4608149" cy="99960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09629">
              <a:lnSpc>
                <a:spcPts val="3900"/>
              </a:lnSpc>
              <a:defRPr sz="3700">
                <a:solidFill>
                  <a:srgbClr val="192954"/>
                </a:solidFill>
                <a:latin typeface="Avenir Next LT Pro"/>
                <a:ea typeface="Avenir Next LT Pro"/>
                <a:cs typeface="Avenir Next LT Pro"/>
                <a:sym typeface="Avenir Next LT Pro"/>
              </a:defRPr>
            </a:lvl1pPr>
          </a:lstStyle>
          <a:p>
            <a:pPr/>
            <a:r>
              <a:t>How We Measure Success Part I</a:t>
            </a:r>
          </a:p>
        </p:txBody>
      </p:sp>
      <p:sp>
        <p:nvSpPr>
          <p:cNvPr id="155" name="TextBox 7"/>
          <p:cNvSpPr txBox="1"/>
          <p:nvPr/>
        </p:nvSpPr>
        <p:spPr>
          <a:xfrm>
            <a:off x="6741655" y="2175693"/>
            <a:ext cx="4659148" cy="9159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609629">
              <a:lnSpc>
                <a:spcPts val="3700"/>
              </a:lnSpc>
              <a:defRPr sz="2400">
                <a:solidFill>
                  <a:srgbClr val="192954"/>
                </a:solidFill>
                <a:latin typeface="Avenir Next LT Pro"/>
                <a:ea typeface="Avenir Next LT Pro"/>
                <a:cs typeface="Avenir Next LT Pro"/>
                <a:sym typeface="Avenir Next LT Pro"/>
              </a:defRPr>
            </a:pPr>
            <a:r>
              <a:t>Gross County Product: </a:t>
            </a:r>
          </a:p>
          <a:p>
            <a:pPr algn="r" defTabSz="609629">
              <a:lnSpc>
                <a:spcPts val="3700"/>
              </a:lnSpc>
              <a:defRPr sz="2400">
                <a:solidFill>
                  <a:srgbClr val="192954"/>
                </a:solidFill>
                <a:latin typeface="Avenir Next LT Pro"/>
                <a:ea typeface="Avenir Next LT Pro"/>
                <a:cs typeface="Avenir Next LT Pro"/>
                <a:sym typeface="Avenir Next LT Pro"/>
              </a:defRPr>
            </a:pPr>
            <a:r>
              <a:t>$25.4 Billion,#4 in Virginia </a:t>
            </a:r>
          </a:p>
        </p:txBody>
      </p:sp>
      <p:pic>
        <p:nvPicPr>
          <p:cNvPr id="156" name="Picture 8" descr="Picture 8"/>
          <p:cNvPicPr>
            <a:picLocks noChangeAspect="1"/>
          </p:cNvPicPr>
          <p:nvPr/>
        </p:nvPicPr>
        <p:blipFill>
          <a:blip r:embed="rId5">
            <a:extLst/>
          </a:blip>
          <a:stretch>
            <a:fillRect/>
          </a:stretch>
        </p:blipFill>
        <p:spPr>
          <a:xfrm>
            <a:off x="6688652" y="2006600"/>
            <a:ext cx="965201" cy="1072446"/>
          </a:xfrm>
          <a:prstGeom prst="rect">
            <a:avLst/>
          </a:prstGeom>
          <a:ln w="12700">
            <a:miter lim="400000"/>
          </a:ln>
        </p:spPr>
      </p:pic>
      <p:pic>
        <p:nvPicPr>
          <p:cNvPr id="157" name="Graphic 9" descr="Graphic 9"/>
          <p:cNvPicPr>
            <a:picLocks noChangeAspect="1"/>
          </p:cNvPicPr>
          <p:nvPr/>
        </p:nvPicPr>
        <p:blipFill>
          <a:blip r:embed="rId6">
            <a:extLst/>
          </a:blip>
          <a:stretch>
            <a:fillRect/>
          </a:stretch>
        </p:blipFill>
        <p:spPr>
          <a:xfrm>
            <a:off x="460898" y="5896697"/>
            <a:ext cx="609601" cy="609601"/>
          </a:xfrm>
          <a:prstGeom prst="rect">
            <a:avLst/>
          </a:prstGeom>
          <a:ln w="12700">
            <a:miter lim="400000"/>
          </a:ln>
        </p:spPr>
      </p:pic>
      <p:sp>
        <p:nvSpPr>
          <p:cNvPr id="158" name="TextBox 10"/>
          <p:cNvSpPr txBox="1"/>
          <p:nvPr/>
        </p:nvSpPr>
        <p:spPr>
          <a:xfrm>
            <a:off x="1529667" y="6001551"/>
            <a:ext cx="3467720"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b="1" sz="2400">
                <a:solidFill>
                  <a:srgbClr val="192954"/>
                </a:solidFill>
                <a:latin typeface="Avenir Next LT Pro"/>
                <a:ea typeface="Avenir Next LT Pro"/>
                <a:cs typeface="Avenir Next LT Pro"/>
                <a:sym typeface="Avenir Next LT Pro"/>
              </a:defRPr>
            </a:lvl1pPr>
          </a:lstStyle>
          <a:p>
            <a:pPr/>
            <a:r>
              <a:t>$254M Investment </a:t>
            </a:r>
          </a:p>
        </p:txBody>
      </p:sp>
      <p:pic>
        <p:nvPicPr>
          <p:cNvPr id="159" name="Graphic 12" descr="Graphic 12"/>
          <p:cNvPicPr>
            <a:picLocks noChangeAspect="1"/>
          </p:cNvPicPr>
          <p:nvPr/>
        </p:nvPicPr>
        <p:blipFill>
          <a:blip r:embed="rId7">
            <a:extLst/>
          </a:blip>
          <a:stretch>
            <a:fillRect/>
          </a:stretch>
        </p:blipFill>
        <p:spPr>
          <a:xfrm>
            <a:off x="462583" y="3745093"/>
            <a:ext cx="545134" cy="545134"/>
          </a:xfrm>
          <a:prstGeom prst="rect">
            <a:avLst/>
          </a:prstGeom>
          <a:ln w="12700">
            <a:miter lim="400000"/>
          </a:ln>
        </p:spPr>
      </p:pic>
      <p:sp>
        <p:nvSpPr>
          <p:cNvPr id="160" name="TextBox 13"/>
          <p:cNvSpPr txBox="1"/>
          <p:nvPr/>
        </p:nvSpPr>
        <p:spPr>
          <a:xfrm>
            <a:off x="1531828" y="3771010"/>
            <a:ext cx="5294345"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b="1" sz="2400">
                <a:solidFill>
                  <a:srgbClr val="192954"/>
                </a:solidFill>
                <a:latin typeface="Avenir Next LT Pro"/>
                <a:ea typeface="Avenir Next LT Pro"/>
                <a:cs typeface="Avenir Next LT Pro"/>
                <a:sym typeface="Avenir Next LT Pro"/>
              </a:defRPr>
            </a:lvl1pPr>
          </a:lstStyle>
          <a:p>
            <a:pPr/>
            <a:r>
              <a:t>1,072 New Jobs</a:t>
            </a:r>
          </a:p>
        </p:txBody>
      </p:sp>
      <p:pic>
        <p:nvPicPr>
          <p:cNvPr id="161" name="Graphic 15" descr="Graphic 15"/>
          <p:cNvPicPr>
            <a:picLocks noChangeAspect="1"/>
          </p:cNvPicPr>
          <p:nvPr/>
        </p:nvPicPr>
        <p:blipFill>
          <a:blip r:embed="rId8">
            <a:extLst/>
          </a:blip>
          <a:stretch>
            <a:fillRect/>
          </a:stretch>
        </p:blipFill>
        <p:spPr>
          <a:xfrm>
            <a:off x="486398" y="2508491"/>
            <a:ext cx="609601" cy="609601"/>
          </a:xfrm>
          <a:prstGeom prst="rect">
            <a:avLst/>
          </a:prstGeom>
          <a:ln w="12700">
            <a:miter lim="400000"/>
          </a:ln>
        </p:spPr>
      </p:pic>
      <p:sp>
        <p:nvSpPr>
          <p:cNvPr id="162" name="TextBox 16"/>
          <p:cNvSpPr txBox="1"/>
          <p:nvPr/>
        </p:nvSpPr>
        <p:spPr>
          <a:xfrm>
            <a:off x="1529667" y="2598181"/>
            <a:ext cx="2420374"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b="1" sz="2400">
                <a:solidFill>
                  <a:srgbClr val="192954"/>
                </a:solidFill>
                <a:latin typeface="Avenir Next LT Pro"/>
                <a:ea typeface="Avenir Next LT Pro"/>
                <a:cs typeface="Avenir Next LT Pro"/>
                <a:sym typeface="Avenir Next LT Pro"/>
              </a:defRPr>
            </a:lvl1pPr>
          </a:lstStyle>
          <a:p>
            <a:pPr/>
            <a:r>
              <a:t>885k Sq. Feet </a:t>
            </a:r>
          </a:p>
        </p:txBody>
      </p:sp>
      <p:pic>
        <p:nvPicPr>
          <p:cNvPr id="163" name="Graphic 18" descr="Graphic 18"/>
          <p:cNvPicPr>
            <a:picLocks noChangeAspect="1"/>
          </p:cNvPicPr>
          <p:nvPr/>
        </p:nvPicPr>
        <p:blipFill>
          <a:blip r:embed="rId9">
            <a:extLst/>
          </a:blip>
          <a:stretch>
            <a:fillRect/>
          </a:stretch>
        </p:blipFill>
        <p:spPr>
          <a:xfrm>
            <a:off x="460900" y="4810561"/>
            <a:ext cx="673852" cy="673852"/>
          </a:xfrm>
          <a:prstGeom prst="rect">
            <a:avLst/>
          </a:prstGeom>
          <a:ln w="12700">
            <a:miter lim="400000"/>
          </a:ln>
        </p:spPr>
      </p:pic>
      <p:sp>
        <p:nvSpPr>
          <p:cNvPr id="164" name="TextBox 20"/>
          <p:cNvSpPr txBox="1"/>
          <p:nvPr/>
        </p:nvSpPr>
        <p:spPr>
          <a:xfrm>
            <a:off x="1529667" y="4943836"/>
            <a:ext cx="3221846"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b="1" sz="2400">
                <a:solidFill>
                  <a:srgbClr val="192954"/>
                </a:solidFill>
                <a:latin typeface="Avenir Next LT Pro"/>
                <a:ea typeface="Avenir Next LT Pro"/>
                <a:cs typeface="Avenir Next LT Pro"/>
                <a:sym typeface="Avenir Next LT Pro"/>
              </a:defRPr>
            </a:lvl1pPr>
          </a:lstStyle>
          <a:p>
            <a:pPr/>
            <a:r>
              <a:t>$70M in Wages</a:t>
            </a:r>
          </a:p>
        </p:txBody>
      </p:sp>
      <p:sp>
        <p:nvSpPr>
          <p:cNvPr id="165" name="TextBox 25"/>
          <p:cNvSpPr txBox="1"/>
          <p:nvPr/>
        </p:nvSpPr>
        <p:spPr>
          <a:xfrm>
            <a:off x="11780519" y="6352409"/>
            <a:ext cx="365761" cy="30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lvl1pPr>
          </a:lstStyle>
          <a:p>
            <a:pPr/>
            <a:r>
              <a:t>3</a:t>
            </a:r>
          </a:p>
        </p:txBody>
      </p:sp>
      <p:sp>
        <p:nvSpPr>
          <p:cNvPr id="166" name="TextBox 27"/>
          <p:cNvSpPr txBox="1"/>
          <p:nvPr/>
        </p:nvSpPr>
        <p:spPr>
          <a:xfrm>
            <a:off x="4770120" y="6410066"/>
            <a:ext cx="600456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solidFill>
                  <a:srgbClr val="192954"/>
                </a:solidFill>
                <a:latin typeface="Avenir Next LT Pro"/>
                <a:ea typeface="Avenir Next LT Pro"/>
                <a:cs typeface="Avenir Next LT Pro"/>
                <a:sym typeface="Avenir Next LT Pro"/>
              </a:defRPr>
            </a:lvl1pPr>
          </a:lstStyle>
          <a:p>
            <a:pPr/>
            <a:r>
              <a:t>Growing Henrico’s Economy For All </a:t>
            </a:r>
          </a:p>
        </p:txBody>
      </p:sp>
      <p:sp>
        <p:nvSpPr>
          <p:cNvPr id="167" name="TextBox 1"/>
          <p:cNvSpPr txBox="1"/>
          <p:nvPr/>
        </p:nvSpPr>
        <p:spPr>
          <a:xfrm>
            <a:off x="437826" y="1801187"/>
            <a:ext cx="1936617" cy="485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b="1" sz="2600">
                <a:solidFill>
                  <a:srgbClr val="192954"/>
                </a:solidFill>
                <a:latin typeface="Avenir Next LT Pro"/>
                <a:ea typeface="Avenir Next LT Pro"/>
                <a:cs typeface="Avenir Next LT Pro"/>
                <a:sym typeface="Avenir Next LT Pro"/>
              </a:defRPr>
            </a:lvl1pPr>
          </a:lstStyle>
          <a:p>
            <a:pPr/>
            <a:r>
              <a:t>FY 22 Wins </a:t>
            </a:r>
          </a:p>
        </p:txBody>
      </p:sp>
      <p:pic>
        <p:nvPicPr>
          <p:cNvPr id="168" name="Picture 6" descr="Picture 6"/>
          <p:cNvPicPr>
            <a:picLocks noChangeAspect="1"/>
          </p:cNvPicPr>
          <p:nvPr/>
        </p:nvPicPr>
        <p:blipFill>
          <a:blip r:embed="rId10">
            <a:extLst/>
          </a:blip>
          <a:stretch>
            <a:fillRect/>
          </a:stretch>
        </p:blipFill>
        <p:spPr>
          <a:xfrm>
            <a:off x="6592714" y="595103"/>
            <a:ext cx="1269050" cy="958891"/>
          </a:xfrm>
          <a:prstGeom prst="rect">
            <a:avLst/>
          </a:prstGeom>
          <a:ln w="12700">
            <a:miter lim="400000"/>
          </a:ln>
        </p:spPr>
      </p:pic>
      <p:sp>
        <p:nvSpPr>
          <p:cNvPr id="169" name="TextBox 14"/>
          <p:cNvSpPr txBox="1"/>
          <p:nvPr/>
        </p:nvSpPr>
        <p:spPr>
          <a:xfrm>
            <a:off x="8063240" y="595103"/>
            <a:ext cx="3312161"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609629">
              <a:defRPr sz="2400">
                <a:solidFill>
                  <a:srgbClr val="192954"/>
                </a:solidFill>
                <a:latin typeface="Avenir Next LT Pro"/>
                <a:ea typeface="Avenir Next LT Pro"/>
                <a:cs typeface="Avenir Next LT Pro"/>
                <a:sym typeface="Avenir Next LT Pro"/>
              </a:defRPr>
            </a:lvl1pPr>
          </a:lstStyle>
          <a:p>
            <a:pPr/>
            <a:r>
              <a:t>Data Center Tax Revenue Up 300% in 4 Years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73" name="Picture 2" descr="Picture 2"/>
          <p:cNvPicPr>
            <a:picLocks noChangeAspect="1"/>
          </p:cNvPicPr>
          <p:nvPr/>
        </p:nvPicPr>
        <p:blipFill>
          <a:blip r:embed="rId4">
            <a:extLst/>
          </a:blip>
          <a:stretch>
            <a:fillRect/>
          </a:stretch>
        </p:blipFill>
        <p:spPr>
          <a:xfrm>
            <a:off x="2514600" y="939800"/>
            <a:ext cx="7162800" cy="5363942"/>
          </a:xfrm>
          <a:prstGeom prst="rect">
            <a:avLst/>
          </a:prstGeom>
          <a:ln w="12700">
            <a:miter lim="400000"/>
          </a:ln>
        </p:spPr>
      </p:pic>
      <p:sp>
        <p:nvSpPr>
          <p:cNvPr id="174" name="TextBox 4"/>
          <p:cNvSpPr txBox="1"/>
          <p:nvPr/>
        </p:nvSpPr>
        <p:spPr>
          <a:xfrm>
            <a:off x="11780519" y="6462314"/>
            <a:ext cx="365761" cy="30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lvl1pPr>
          </a:lstStyle>
          <a:p>
            <a:pPr/>
            <a:r>
              <a:t>4</a:t>
            </a:r>
          </a:p>
        </p:txBody>
      </p:sp>
      <p:sp>
        <p:nvSpPr>
          <p:cNvPr id="175" name="TextBox 5"/>
          <p:cNvSpPr txBox="1"/>
          <p:nvPr/>
        </p:nvSpPr>
        <p:spPr>
          <a:xfrm>
            <a:off x="4516120" y="6462314"/>
            <a:ext cx="346456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solidFill>
                  <a:srgbClr val="192954"/>
                </a:solidFill>
                <a:latin typeface="Avenir Next LT Pro"/>
                <a:ea typeface="Avenir Next LT Pro"/>
                <a:cs typeface="Avenir Next LT Pro"/>
                <a:sym typeface="Avenir Next LT Pro"/>
              </a:defRPr>
            </a:lvl1pPr>
          </a:lstStyle>
          <a:p>
            <a:pPr/>
            <a:r>
              <a:t>Growing Henrico’s Economy For All </a:t>
            </a:r>
          </a:p>
        </p:txBody>
      </p:sp>
      <p:sp>
        <p:nvSpPr>
          <p:cNvPr id="176" name="TextBox 6"/>
          <p:cNvSpPr txBox="1"/>
          <p:nvPr/>
        </p:nvSpPr>
        <p:spPr>
          <a:xfrm>
            <a:off x="2514599" y="281089"/>
            <a:ext cx="7162801" cy="50430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09629">
              <a:lnSpc>
                <a:spcPts val="3900"/>
              </a:lnSpc>
              <a:defRPr sz="3700">
                <a:solidFill>
                  <a:srgbClr val="192954"/>
                </a:solidFill>
                <a:latin typeface="Avenir Next LT Pro"/>
                <a:ea typeface="Avenir Next LT Pro"/>
                <a:cs typeface="Avenir Next LT Pro"/>
                <a:sym typeface="Avenir Next LT Pro"/>
              </a:defRPr>
            </a:lvl1pPr>
          </a:lstStyle>
          <a:p>
            <a:pPr/>
            <a:r>
              <a:t>How We Measure Success Part II</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Picture 4" descr="Picture 4"/>
          <p:cNvPicPr>
            <a:picLocks noChangeAspect="1"/>
          </p:cNvPicPr>
          <p:nvPr/>
        </p:nvPicPr>
        <p:blipFill>
          <a:blip r:embed="rId3">
            <a:extLst/>
          </a:blip>
          <a:stretch>
            <a:fillRect/>
          </a:stretch>
        </p:blipFill>
        <p:spPr>
          <a:xfrm>
            <a:off x="0" y="-24703"/>
            <a:ext cx="12217049" cy="6882704"/>
          </a:xfrm>
          <a:prstGeom prst="rect">
            <a:avLst/>
          </a:prstGeom>
          <a:ln w="12700">
            <a:miter lim="400000"/>
          </a:ln>
        </p:spPr>
      </p:pic>
      <p:sp>
        <p:nvSpPr>
          <p:cNvPr id="181" name="TextBox 1"/>
          <p:cNvSpPr txBox="1"/>
          <p:nvPr/>
        </p:nvSpPr>
        <p:spPr>
          <a:xfrm>
            <a:off x="6470332" y="646658"/>
            <a:ext cx="4723272" cy="2745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10" indent="-190510" defTabSz="609629">
              <a:buSzPct val="100000"/>
              <a:buFont typeface="Arial"/>
              <a:buChar char="•"/>
              <a:defRPr sz="1600">
                <a:latin typeface="Avenir Next LT Pro"/>
                <a:ea typeface="Avenir Next LT Pro"/>
                <a:cs typeface="Avenir Next LT Pro"/>
                <a:sym typeface="Avenir Next LT Pro"/>
              </a:defRPr>
            </a:pPr>
            <a:r>
              <a:t>Proactively engage with new and existing companies doing business in Henrico to discuss supply chain, vendor, and contractor needs</a:t>
            </a:r>
          </a:p>
          <a:p>
            <a:pPr defTabSz="609629">
              <a:defRPr sz="1600">
                <a:latin typeface="Avenir Next LT Pro"/>
                <a:ea typeface="Avenir Next LT Pro"/>
                <a:cs typeface="Avenir Next LT Pro"/>
                <a:sym typeface="Avenir Next LT Pro"/>
              </a:defRPr>
            </a:pPr>
          </a:p>
          <a:p>
            <a:pPr marL="190510" indent="-190510" defTabSz="609629">
              <a:buSzPct val="100000"/>
              <a:buFont typeface="Arial"/>
              <a:buChar char="•"/>
              <a:defRPr sz="1600">
                <a:latin typeface="Avenir Next LT Pro"/>
                <a:ea typeface="Avenir Next LT Pro"/>
                <a:cs typeface="Avenir Next LT Pro"/>
                <a:sym typeface="Avenir Next LT Pro"/>
              </a:defRPr>
            </a:pPr>
            <a:r>
              <a:t>Host webinars with the Purchasing Division of Henrico County to educate Henrico businesses on the small, women – and minority – owned (SWaM) certification process </a:t>
            </a:r>
          </a:p>
          <a:p>
            <a:pPr defTabSz="609629">
              <a:defRPr sz="1600">
                <a:latin typeface="Avenir Next LT Pro"/>
                <a:ea typeface="Avenir Next LT Pro"/>
                <a:cs typeface="Avenir Next LT Pro"/>
                <a:sym typeface="Avenir Next LT Pro"/>
              </a:defRPr>
            </a:pPr>
          </a:p>
          <a:p>
            <a:pPr marL="190510" indent="-190510" defTabSz="609629">
              <a:buSzPct val="100000"/>
              <a:buFont typeface="Arial"/>
              <a:buChar char="•"/>
              <a:defRPr sz="1600">
                <a:latin typeface="Avenir Next LT Pro"/>
                <a:ea typeface="Avenir Next LT Pro"/>
                <a:cs typeface="Avenir Next LT Pro"/>
                <a:sym typeface="Avenir Next LT Pro"/>
              </a:defRPr>
            </a:pPr>
            <a:r>
              <a:t>Equip businesses with the resources and networks needed to drive shared success </a:t>
            </a:r>
          </a:p>
        </p:txBody>
      </p:sp>
      <p:sp>
        <p:nvSpPr>
          <p:cNvPr id="182" name="TextBox 2"/>
          <p:cNvSpPr txBox="1"/>
          <p:nvPr/>
        </p:nvSpPr>
        <p:spPr>
          <a:xfrm>
            <a:off x="756919" y="1752600"/>
            <a:ext cx="4480561" cy="1780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10" indent="-190510" defTabSz="609629">
              <a:buSzPct val="100000"/>
              <a:buFont typeface="Arial"/>
              <a:buChar char="•"/>
              <a:defRPr sz="1600">
                <a:latin typeface="Avenir Next LT Pro"/>
                <a:ea typeface="Avenir Next LT Pro"/>
                <a:cs typeface="Avenir Next LT Pro"/>
                <a:sym typeface="Avenir Next LT Pro"/>
              </a:defRPr>
            </a:pPr>
            <a:r>
              <a:t>Support businesses in executing their environmental, social, and governance (ESG) standards </a:t>
            </a:r>
          </a:p>
          <a:p>
            <a:pPr defTabSz="609629">
              <a:defRPr sz="1600">
                <a:latin typeface="Avenir Next LT Pro"/>
                <a:ea typeface="Avenir Next LT Pro"/>
                <a:cs typeface="Avenir Next LT Pro"/>
                <a:sym typeface="Avenir Next LT Pro"/>
              </a:defRPr>
            </a:pPr>
          </a:p>
          <a:p>
            <a:pPr marL="190510" indent="-190510" defTabSz="609629">
              <a:buSzPct val="100000"/>
              <a:buFont typeface="Arial"/>
              <a:buChar char="•"/>
              <a:defRPr sz="1600">
                <a:latin typeface="Avenir Next LT Pro"/>
                <a:ea typeface="Avenir Next LT Pro"/>
                <a:cs typeface="Avenir Next LT Pro"/>
                <a:sym typeface="Avenir Next LT Pro"/>
              </a:defRPr>
            </a:pPr>
            <a:r>
              <a:t>Assist in demonstrating industry leadership while driving profitability and making the world a better place </a:t>
            </a:r>
          </a:p>
        </p:txBody>
      </p:sp>
      <p:sp>
        <p:nvSpPr>
          <p:cNvPr id="183" name="TextBox 5"/>
          <p:cNvSpPr txBox="1"/>
          <p:nvPr/>
        </p:nvSpPr>
        <p:spPr>
          <a:xfrm>
            <a:off x="401320" y="127000"/>
            <a:ext cx="4480560"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609629">
              <a:defRPr sz="3700">
                <a:latin typeface="Avenir Next LT Pro"/>
                <a:ea typeface="Avenir Next LT Pro"/>
                <a:cs typeface="Avenir Next LT Pro"/>
                <a:sym typeface="Avenir Next LT Pro"/>
              </a:defRPr>
            </a:pPr>
            <a:r>
              <a:t>ESG &amp; </a:t>
            </a:r>
          </a:p>
          <a:p>
            <a:pPr defTabSz="609629">
              <a:defRPr sz="3700">
                <a:latin typeface="Avenir Next LT Pro"/>
                <a:ea typeface="Avenir Next LT Pro"/>
                <a:cs typeface="Avenir Next LT Pro"/>
                <a:sym typeface="Avenir Next LT Pro"/>
              </a:defRPr>
            </a:pPr>
            <a:r>
              <a:t>Equity and Inclusion </a:t>
            </a:r>
          </a:p>
        </p:txBody>
      </p:sp>
      <p:sp>
        <p:nvSpPr>
          <p:cNvPr id="184" name="TextBox 6"/>
          <p:cNvSpPr txBox="1"/>
          <p:nvPr/>
        </p:nvSpPr>
        <p:spPr>
          <a:xfrm>
            <a:off x="3601720" y="6591259"/>
            <a:ext cx="2944250"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300">
                <a:latin typeface="Avenir Next LT Pro"/>
                <a:ea typeface="Avenir Next LT Pro"/>
                <a:cs typeface="Avenir Next LT Pro"/>
                <a:sym typeface="Avenir Next LT Pro"/>
              </a:defRPr>
            </a:lvl1pPr>
          </a:lstStyle>
          <a:p>
            <a:pPr/>
            <a:r>
              <a:t>Growing Henrico’s Economy For All </a:t>
            </a:r>
          </a:p>
        </p:txBody>
      </p:sp>
      <p:sp>
        <p:nvSpPr>
          <p:cNvPr id="185" name="TextBox 21"/>
          <p:cNvSpPr txBox="1"/>
          <p:nvPr/>
        </p:nvSpPr>
        <p:spPr>
          <a:xfrm>
            <a:off x="10414000" y="6492600"/>
            <a:ext cx="1145823" cy="4527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609629">
              <a:lnSpc>
                <a:spcPts val="1800"/>
              </a:lnSpc>
              <a:defRPr spc="27" sz="1600">
                <a:solidFill>
                  <a:srgbClr val="192954"/>
                </a:solidFill>
              </a:defRPr>
            </a:lvl1pPr>
          </a:lstStyle>
          <a:p>
            <a:pPr/>
            <a:r>
              <a:t>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Rectangle 6"/>
          <p:cNvSpPr/>
          <p:nvPr/>
        </p:nvSpPr>
        <p:spPr>
          <a:xfrm>
            <a:off x="2" y="0"/>
            <a:ext cx="12191997" cy="6858000"/>
          </a:xfrm>
          <a:prstGeom prst="rect">
            <a:avLst/>
          </a:prstGeom>
          <a:solidFill>
            <a:srgbClr val="FFFFFF"/>
          </a:solidFill>
          <a:ln w="12700">
            <a:miter lim="400000"/>
          </a:ln>
        </p:spPr>
        <p:txBody>
          <a:bodyPr lIns="45719" rIns="45719" anchor="ctr"/>
          <a:lstStyle/>
          <a:p>
            <a:pPr algn="ctr" defTabSz="609629">
              <a:defRPr sz="1200">
                <a:solidFill>
                  <a:srgbClr val="FFFFFF"/>
                </a:solidFill>
              </a:defRPr>
            </a:pPr>
          </a:p>
        </p:txBody>
      </p:sp>
      <p:pic>
        <p:nvPicPr>
          <p:cNvPr id="190" name="Picture 1" descr="Picture 1"/>
          <p:cNvPicPr>
            <a:picLocks noChangeAspect="1"/>
          </p:cNvPicPr>
          <p:nvPr/>
        </p:nvPicPr>
        <p:blipFill>
          <a:blip r:embed="rId3">
            <a:extLst/>
          </a:blip>
          <a:srcRect l="8517" t="0" r="1227" b="0"/>
          <a:stretch>
            <a:fillRect/>
          </a:stretch>
        </p:blipFill>
        <p:spPr>
          <a:xfrm>
            <a:off x="-196558" y="7"/>
            <a:ext cx="9273026" cy="6857994"/>
          </a:xfrm>
          <a:custGeom>
            <a:avLst/>
            <a:gdLst/>
            <a:ahLst/>
            <a:cxnLst>
              <a:cxn ang="0">
                <a:pos x="wd2" y="hd2"/>
              </a:cxn>
              <a:cxn ang="5400000">
                <a:pos x="wd2" y="hd2"/>
              </a:cxn>
              <a:cxn ang="10800000">
                <a:pos x="wd2" y="hd2"/>
              </a:cxn>
              <a:cxn ang="16200000">
                <a:pos x="wd2" y="hd2"/>
              </a:cxn>
            </a:cxnLst>
            <a:rect l="0" t="0" r="r" b="b"/>
            <a:pathLst>
              <a:path w="21539" h="21600" fill="norm" stroke="1" extrusionOk="0">
                <a:moveTo>
                  <a:pt x="0" y="0"/>
                </a:moveTo>
                <a:lnTo>
                  <a:pt x="0" y="21600"/>
                </a:lnTo>
                <a:lnTo>
                  <a:pt x="7684" y="21600"/>
                </a:lnTo>
                <a:lnTo>
                  <a:pt x="7684" y="21599"/>
                </a:lnTo>
                <a:lnTo>
                  <a:pt x="18484" y="21599"/>
                </a:lnTo>
                <a:lnTo>
                  <a:pt x="18666" y="20978"/>
                </a:lnTo>
                <a:cubicBezTo>
                  <a:pt x="19352" y="18640"/>
                  <a:pt x="20231" y="15647"/>
                  <a:pt x="21355" y="11818"/>
                </a:cubicBezTo>
                <a:cubicBezTo>
                  <a:pt x="21600" y="10855"/>
                  <a:pt x="21600" y="9411"/>
                  <a:pt x="21355" y="8449"/>
                </a:cubicBezTo>
                <a:cubicBezTo>
                  <a:pt x="21355" y="8449"/>
                  <a:pt x="21355" y="8449"/>
                  <a:pt x="18904" y="100"/>
                </a:cubicBezTo>
                <a:lnTo>
                  <a:pt x="18876" y="0"/>
                </a:lnTo>
                <a:lnTo>
                  <a:pt x="0" y="0"/>
                </a:lnTo>
                <a:close/>
              </a:path>
            </a:pathLst>
          </a:custGeom>
          <a:ln w="12700">
            <a:miter lim="400000"/>
          </a:ln>
        </p:spPr>
      </p:pic>
      <p:sp>
        <p:nvSpPr>
          <p:cNvPr id="191" name="Freeform 5"/>
          <p:cNvSpPr/>
          <p:nvPr/>
        </p:nvSpPr>
        <p:spPr>
          <a:xfrm>
            <a:off x="9163240" y="1348782"/>
            <a:ext cx="929976" cy="824316"/>
          </a:xfrm>
          <a:custGeom>
            <a:avLst/>
            <a:gdLst/>
            <a:ahLst/>
            <a:cxnLst>
              <a:cxn ang="0">
                <a:pos x="wd2" y="hd2"/>
              </a:cxn>
              <a:cxn ang="5400000">
                <a:pos x="wd2" y="hd2"/>
              </a:cxn>
              <a:cxn ang="10800000">
                <a:pos x="wd2" y="hd2"/>
              </a:cxn>
              <a:cxn ang="16200000">
                <a:pos x="wd2" y="hd2"/>
              </a:cxn>
            </a:cxnLst>
            <a:rect l="0" t="0" r="r" b="b"/>
            <a:pathLst>
              <a:path w="21483" h="21600" fill="norm" stroke="1"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ln w="28575">
            <a:solidFill>
              <a:srgbClr val="000000"/>
            </a:solidFill>
          </a:ln>
        </p:spPr>
        <p:txBody>
          <a:bodyPr lIns="45719" rIns="45719"/>
          <a:lstStyle/>
          <a:p>
            <a:pPr defTabSz="609629">
              <a:defRPr sz="1200"/>
            </a:pPr>
          </a:p>
        </p:txBody>
      </p:sp>
      <p:sp>
        <p:nvSpPr>
          <p:cNvPr id="192" name="Freeform 5"/>
          <p:cNvSpPr/>
          <p:nvPr/>
        </p:nvSpPr>
        <p:spPr>
          <a:xfrm>
            <a:off x="9962845" y="1000124"/>
            <a:ext cx="758042" cy="671916"/>
          </a:xfrm>
          <a:custGeom>
            <a:avLst/>
            <a:gdLst/>
            <a:ahLst/>
            <a:cxnLst>
              <a:cxn ang="0">
                <a:pos x="wd2" y="hd2"/>
              </a:cxn>
              <a:cxn ang="5400000">
                <a:pos x="wd2" y="hd2"/>
              </a:cxn>
              <a:cxn ang="10800000">
                <a:pos x="wd2" y="hd2"/>
              </a:cxn>
              <a:cxn ang="16200000">
                <a:pos x="wd2" y="hd2"/>
              </a:cxn>
            </a:cxnLst>
            <a:rect l="0" t="0" r="r" b="b"/>
            <a:pathLst>
              <a:path w="21483" h="21600" fill="norm" stroke="1"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ln w="28575">
            <a:solidFill>
              <a:srgbClr val="000000"/>
            </a:solidFill>
          </a:ln>
        </p:spPr>
        <p:txBody>
          <a:bodyPr lIns="45719" rIns="45719"/>
          <a:lstStyle/>
          <a:p>
            <a:pPr defTabSz="609629">
              <a:defRPr sz="1200"/>
            </a:pPr>
          </a:p>
        </p:txBody>
      </p:sp>
      <p:sp>
        <p:nvSpPr>
          <p:cNvPr id="193" name="TextBox 5"/>
          <p:cNvSpPr txBox="1"/>
          <p:nvPr/>
        </p:nvSpPr>
        <p:spPr>
          <a:xfrm>
            <a:off x="9093638" y="2020697"/>
            <a:ext cx="2968432" cy="4422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609629">
              <a:defRPr sz="1600">
                <a:latin typeface="Aileron Regular"/>
                <a:ea typeface="Aileron Regular"/>
                <a:cs typeface="Aileron Regular"/>
                <a:sym typeface="Aileron Regular"/>
              </a:defRPr>
            </a:pPr>
            <a:r>
              <a:t>	         </a:t>
            </a:r>
            <a:r>
              <a:rPr>
                <a:latin typeface="Avenir Next LT Pro"/>
                <a:ea typeface="Avenir Next LT Pro"/>
                <a:cs typeface="Avenir Next LT Pro"/>
                <a:sym typeface="Avenir Next LT Pro"/>
              </a:rPr>
              <a:t>Incentives include:</a:t>
            </a:r>
            <a:endParaRPr>
              <a:latin typeface="Avenir Next LT Pro"/>
              <a:ea typeface="Avenir Next LT Pro"/>
              <a:cs typeface="Avenir Next LT Pro"/>
              <a:sym typeface="Avenir Next LT Pro"/>
            </a:endParaRPr>
          </a:p>
          <a:p>
            <a:pPr defTabSz="609629">
              <a:defRPr sz="1600">
                <a:latin typeface="Avenir Next LT Pro"/>
                <a:ea typeface="Avenir Next LT Pro"/>
                <a:cs typeface="Avenir Next LT Pro"/>
                <a:sym typeface="Avenir Next LT Pro"/>
              </a:defRPr>
            </a:pPr>
            <a:r>
              <a:t> </a:t>
            </a:r>
          </a:p>
          <a:p>
            <a:pPr lvl="1" marL="495324" indent="-190510" defTabSz="609629">
              <a:spcBef>
                <a:spcPts val="1200"/>
              </a:spcBef>
              <a:buSzPct val="100000"/>
              <a:buFont typeface="Arial"/>
              <a:buChar char="•"/>
              <a:defRPr sz="1300">
                <a:latin typeface="Avenir Next LT Pro"/>
                <a:ea typeface="Avenir Next LT Pro"/>
                <a:cs typeface="Avenir Next LT Pro"/>
                <a:sym typeface="Avenir Next LT Pro"/>
              </a:defRPr>
            </a:pPr>
            <a:r>
              <a:t>Architectural design assistance </a:t>
            </a:r>
          </a:p>
          <a:p>
            <a:pPr lvl="1" marL="495324" indent="-190510" defTabSz="609629">
              <a:spcBef>
                <a:spcPts val="1200"/>
              </a:spcBef>
              <a:buSzPct val="100000"/>
              <a:buFont typeface="Arial"/>
              <a:buChar char="•"/>
              <a:defRPr sz="1300">
                <a:latin typeface="Avenir Next LT Pro"/>
                <a:ea typeface="Avenir Next LT Pro"/>
                <a:cs typeface="Avenir Next LT Pro"/>
                <a:sym typeface="Avenir Next LT Pro"/>
              </a:defRPr>
            </a:pPr>
            <a:r>
              <a:t>Building facade and structural grants</a:t>
            </a:r>
          </a:p>
          <a:p>
            <a:pPr lvl="1" marL="495324" indent="-190510" defTabSz="609629">
              <a:spcBef>
                <a:spcPts val="1200"/>
              </a:spcBef>
              <a:buSzPct val="100000"/>
              <a:buFont typeface="Arial"/>
              <a:buChar char="•"/>
              <a:defRPr sz="1300">
                <a:latin typeface="Avenir Next LT Pro"/>
                <a:ea typeface="Avenir Next LT Pro"/>
                <a:cs typeface="Avenir Next LT Pro"/>
                <a:sym typeface="Avenir Next LT Pro"/>
              </a:defRPr>
            </a:pPr>
            <a:r>
              <a:t>Paving and parking lot sealing grants </a:t>
            </a:r>
          </a:p>
          <a:p>
            <a:pPr lvl="1" marL="495324" indent="-190510" defTabSz="609629">
              <a:spcBef>
                <a:spcPts val="1200"/>
              </a:spcBef>
              <a:buSzPct val="100000"/>
              <a:buFont typeface="Arial"/>
              <a:buChar char="•"/>
              <a:defRPr sz="1300">
                <a:latin typeface="Avenir Next LT Pro"/>
                <a:ea typeface="Avenir Next LT Pro"/>
                <a:cs typeface="Avenir Next LT Pro"/>
                <a:sym typeface="Avenir Next LT Pro"/>
              </a:defRPr>
            </a:pPr>
            <a:r>
              <a:t>Landscaping grants </a:t>
            </a:r>
          </a:p>
          <a:p>
            <a:pPr lvl="1" marL="495324" indent="-190510" defTabSz="609629">
              <a:spcBef>
                <a:spcPts val="1200"/>
              </a:spcBef>
              <a:buSzPct val="100000"/>
              <a:buFont typeface="Arial"/>
              <a:buChar char="•"/>
              <a:defRPr sz="1300">
                <a:latin typeface="Avenir Next LT Pro"/>
                <a:ea typeface="Avenir Next LT Pro"/>
                <a:cs typeface="Avenir Next LT Pro"/>
                <a:sym typeface="Avenir Next LT Pro"/>
              </a:defRPr>
            </a:pPr>
            <a:r>
              <a:t>Off-site improvement grants </a:t>
            </a:r>
          </a:p>
          <a:p>
            <a:pPr lvl="1" marL="495324" indent="-190510" defTabSz="609629">
              <a:spcBef>
                <a:spcPts val="1200"/>
              </a:spcBef>
              <a:buSzPct val="100000"/>
              <a:buFont typeface="Arial"/>
              <a:buChar char="•"/>
              <a:defRPr sz="1300">
                <a:latin typeface="Avenir Next LT Pro"/>
                <a:ea typeface="Avenir Next LT Pro"/>
                <a:cs typeface="Avenir Next LT Pro"/>
                <a:sym typeface="Avenir Next LT Pro"/>
              </a:defRPr>
            </a:pPr>
            <a:r>
              <a:t>Building demolition grants </a:t>
            </a:r>
          </a:p>
          <a:p>
            <a:pPr lvl="1" marL="495324" indent="-190510" defTabSz="609629">
              <a:spcBef>
                <a:spcPts val="1200"/>
              </a:spcBef>
              <a:buSzPct val="100000"/>
              <a:buFont typeface="Arial"/>
              <a:buChar char="•"/>
              <a:defRPr sz="1300">
                <a:latin typeface="Avenir Next LT Pro"/>
                <a:ea typeface="Avenir Next LT Pro"/>
                <a:cs typeface="Avenir Next LT Pro"/>
                <a:sym typeface="Avenir Next LT Pro"/>
              </a:defRPr>
            </a:pPr>
            <a:r>
              <a:t>Plan review/permit fee waivers </a:t>
            </a:r>
          </a:p>
          <a:p>
            <a:pPr lvl="1" marL="495324" indent="-190510" defTabSz="609629">
              <a:spcBef>
                <a:spcPts val="1200"/>
              </a:spcBef>
              <a:buSzPct val="100000"/>
              <a:buFont typeface="Arial"/>
              <a:buChar char="•"/>
              <a:defRPr sz="1300">
                <a:latin typeface="Avenir Next LT Pro"/>
                <a:ea typeface="Avenir Next LT Pro"/>
                <a:cs typeface="Avenir Next LT Pro"/>
                <a:sym typeface="Avenir Next LT Pro"/>
              </a:defRPr>
            </a:pPr>
            <a:r>
              <a:t>County sewer credits </a:t>
            </a:r>
          </a:p>
          <a:p>
            <a:pPr lvl="1" marL="495324" indent="-190510" defTabSz="609629">
              <a:spcBef>
                <a:spcPts val="1200"/>
              </a:spcBef>
              <a:buSzPct val="100000"/>
              <a:buFont typeface="Arial"/>
              <a:buChar char="•"/>
              <a:defRPr sz="1300">
                <a:latin typeface="Avenir Next LT Pro"/>
                <a:ea typeface="Avenir Next LT Pro"/>
                <a:cs typeface="Avenir Next LT Pro"/>
                <a:sym typeface="Avenir Next LT Pro"/>
              </a:defRPr>
            </a:pPr>
            <a:r>
              <a:t>Existing signage grants </a:t>
            </a:r>
          </a:p>
        </p:txBody>
      </p:sp>
      <p:sp>
        <p:nvSpPr>
          <p:cNvPr id="194" name="TextBox 7"/>
          <p:cNvSpPr txBox="1"/>
          <p:nvPr/>
        </p:nvSpPr>
        <p:spPr>
          <a:xfrm>
            <a:off x="807719" y="3910210"/>
            <a:ext cx="7122161" cy="301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10" indent="-190510" defTabSz="609629">
              <a:buSzPct val="100000"/>
              <a:buFont typeface="Arial"/>
              <a:buChar char="•"/>
              <a:defRPr sz="1600">
                <a:latin typeface="Avenir Next LT Pro"/>
                <a:ea typeface="Avenir Next LT Pro"/>
                <a:cs typeface="Avenir Next LT Pro"/>
                <a:sym typeface="Avenir Next LT Pro"/>
              </a:defRPr>
            </a:pPr>
            <a:r>
              <a:t>Designed to provide incentives to property owners and businesses within and outside of the current Enterprise Zone to promote redevelopment </a:t>
            </a:r>
          </a:p>
          <a:p>
            <a:pPr defTabSz="609629">
              <a:defRPr sz="600">
                <a:latin typeface="Avenir Next LT Pro"/>
                <a:ea typeface="Avenir Next LT Pro"/>
                <a:cs typeface="Avenir Next LT Pro"/>
                <a:sym typeface="Avenir Next LT Pro"/>
              </a:defRPr>
            </a:pPr>
          </a:p>
          <a:p>
            <a:pPr marL="190510" indent="-190510" defTabSz="609629">
              <a:buSzPct val="100000"/>
              <a:buFont typeface="Arial"/>
              <a:buChar char="•"/>
              <a:defRPr sz="1600">
                <a:latin typeface="Avenir Next LT Pro"/>
                <a:ea typeface="Avenir Next LT Pro"/>
                <a:cs typeface="Avenir Next LT Pro"/>
                <a:sym typeface="Avenir Next LT Pro"/>
              </a:defRPr>
            </a:pPr>
            <a:r>
              <a:t>Expands existing Enterprise Zone incentives to the new HIP zones</a:t>
            </a:r>
          </a:p>
          <a:p>
            <a:pPr defTabSz="609629">
              <a:defRPr sz="600">
                <a:latin typeface="Avenir Next LT Pro"/>
                <a:ea typeface="Avenir Next LT Pro"/>
                <a:cs typeface="Avenir Next LT Pro"/>
                <a:sym typeface="Avenir Next LT Pro"/>
              </a:defRPr>
            </a:pPr>
          </a:p>
          <a:p>
            <a:pPr marL="190510" indent="-190510" defTabSz="609629">
              <a:buSzPct val="100000"/>
              <a:buFont typeface="Arial"/>
              <a:buChar char="•"/>
              <a:defRPr sz="1600">
                <a:latin typeface="Avenir Next LT Pro"/>
                <a:ea typeface="Avenir Next LT Pro"/>
                <a:cs typeface="Avenir Next LT Pro"/>
                <a:sym typeface="Avenir Next LT Pro"/>
              </a:defRPr>
            </a:pPr>
            <a:r>
              <a:t>Applicable to commercial and industrial uses</a:t>
            </a:r>
          </a:p>
          <a:p>
            <a:pPr defTabSz="609629">
              <a:defRPr sz="600">
                <a:latin typeface="Avenir Next LT Pro"/>
                <a:ea typeface="Avenir Next LT Pro"/>
                <a:cs typeface="Avenir Next LT Pro"/>
                <a:sym typeface="Avenir Next LT Pro"/>
              </a:defRPr>
            </a:pPr>
          </a:p>
          <a:p>
            <a:pPr marL="190510" indent="-190510" defTabSz="609629">
              <a:buSzPct val="100000"/>
              <a:buFont typeface="Arial"/>
              <a:buChar char="•"/>
              <a:defRPr sz="1600">
                <a:latin typeface="Avenir Next LT Pro"/>
                <a:ea typeface="Avenir Next LT Pro"/>
                <a:cs typeface="Avenir Next LT Pro"/>
                <a:sym typeface="Avenir Next LT Pro"/>
              </a:defRPr>
            </a:pPr>
            <a:r>
              <a:t>Centered around 5 corridors:</a:t>
            </a:r>
          </a:p>
          <a:p>
            <a:pPr lvl="1" marL="495324" indent="-190510" defTabSz="609629">
              <a:buSzPct val="100000"/>
              <a:buFont typeface="Arial"/>
              <a:buChar char="•"/>
              <a:defRPr sz="1600">
                <a:latin typeface="Avenir Next LT Pro"/>
                <a:ea typeface="Avenir Next LT Pro"/>
                <a:cs typeface="Avenir Next LT Pro"/>
                <a:sym typeface="Avenir Next LT Pro"/>
              </a:defRPr>
            </a:pPr>
            <a:r>
              <a:t>Mechanicsville Turnpike </a:t>
            </a:r>
          </a:p>
          <a:p>
            <a:pPr lvl="1" marL="495324" indent="-190510" defTabSz="609629">
              <a:buSzPct val="100000"/>
              <a:buFont typeface="Arial"/>
              <a:buChar char="•"/>
              <a:defRPr sz="1600">
                <a:latin typeface="Avenir Next LT Pro"/>
                <a:ea typeface="Avenir Next LT Pro"/>
                <a:cs typeface="Avenir Next LT Pro"/>
                <a:sym typeface="Avenir Next LT Pro"/>
              </a:defRPr>
            </a:pPr>
            <a:r>
              <a:t>Staples Mill Road </a:t>
            </a:r>
          </a:p>
          <a:p>
            <a:pPr lvl="1" marL="495324" indent="-190510" defTabSz="609629">
              <a:buSzPct val="100000"/>
              <a:buFont typeface="Arial"/>
              <a:buChar char="•"/>
              <a:defRPr sz="1600">
                <a:latin typeface="Avenir Next LT Pro"/>
                <a:ea typeface="Avenir Next LT Pro"/>
                <a:cs typeface="Avenir Next LT Pro"/>
                <a:sym typeface="Avenir Next LT Pro"/>
              </a:defRPr>
            </a:pPr>
            <a:r>
              <a:t>West Broad Street</a:t>
            </a:r>
          </a:p>
          <a:p>
            <a:pPr lvl="1" marL="495324" indent="-190510" defTabSz="609629">
              <a:buSzPct val="100000"/>
              <a:buFont typeface="Arial"/>
              <a:buChar char="•"/>
              <a:defRPr sz="1600">
                <a:latin typeface="Avenir Next LT Pro"/>
                <a:ea typeface="Avenir Next LT Pro"/>
                <a:cs typeface="Avenir Next LT Pro"/>
                <a:sym typeface="Avenir Next LT Pro"/>
              </a:defRPr>
            </a:pPr>
            <a:r>
              <a:t>Patterson Avenue </a:t>
            </a:r>
          </a:p>
          <a:p>
            <a:pPr lvl="1" marL="495324" indent="-190510" defTabSz="609629">
              <a:buSzPct val="100000"/>
              <a:buFont typeface="Arial"/>
              <a:buChar char="•"/>
              <a:defRPr sz="1600">
                <a:latin typeface="Avenir Next LT Pro"/>
                <a:ea typeface="Avenir Next LT Pro"/>
                <a:cs typeface="Avenir Next LT Pro"/>
                <a:sym typeface="Avenir Next LT Pro"/>
              </a:defRPr>
            </a:pPr>
            <a:r>
              <a:t>Williamsburg Road </a:t>
            </a:r>
          </a:p>
        </p:txBody>
      </p:sp>
      <p:sp>
        <p:nvSpPr>
          <p:cNvPr id="195" name="TextBox 9"/>
          <p:cNvSpPr txBox="1"/>
          <p:nvPr/>
        </p:nvSpPr>
        <p:spPr>
          <a:xfrm>
            <a:off x="2687319" y="-24166"/>
            <a:ext cx="2904861" cy="176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3700">
                <a:latin typeface="Avenir Next LT Pro"/>
                <a:ea typeface="Avenir Next LT Pro"/>
                <a:cs typeface="Avenir Next LT Pro"/>
                <a:sym typeface="Avenir Next LT Pro"/>
              </a:defRPr>
            </a:lvl1pPr>
          </a:lstStyle>
          <a:p>
            <a:pPr/>
            <a:r>
              <a:t>Henrico Investment Program </a:t>
            </a:r>
          </a:p>
        </p:txBody>
      </p:sp>
      <p:sp>
        <p:nvSpPr>
          <p:cNvPr id="196" name="TextBox 12"/>
          <p:cNvSpPr txBox="1"/>
          <p:nvPr/>
        </p:nvSpPr>
        <p:spPr>
          <a:xfrm>
            <a:off x="4973320" y="6517205"/>
            <a:ext cx="3159561"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300">
                <a:latin typeface="Avenir Next LT Pro"/>
                <a:ea typeface="Avenir Next LT Pro"/>
                <a:cs typeface="Avenir Next LT Pro"/>
                <a:sym typeface="Avenir Next LT Pro"/>
              </a:defRPr>
            </a:lvl1pPr>
          </a:lstStyle>
          <a:p>
            <a:pPr/>
            <a:r>
              <a:t>Growing Henrico’s Economy For All </a:t>
            </a:r>
          </a:p>
        </p:txBody>
      </p:sp>
      <p:sp>
        <p:nvSpPr>
          <p:cNvPr id="197" name="TextBox 21"/>
          <p:cNvSpPr txBox="1"/>
          <p:nvPr/>
        </p:nvSpPr>
        <p:spPr>
          <a:xfrm>
            <a:off x="10678273" y="6518323"/>
            <a:ext cx="1211983" cy="4527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609629">
              <a:lnSpc>
                <a:spcPts val="1800"/>
              </a:lnSpc>
              <a:defRPr spc="27" sz="1600">
                <a:solidFill>
                  <a:srgbClr val="192954"/>
                </a:solidFill>
              </a:defRPr>
            </a:lvl1pPr>
          </a:lstStyle>
          <a:p>
            <a:pPr/>
            <a:r>
              <a:t>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201" name="Picture 8" descr="Picture 8"/>
          <p:cNvPicPr>
            <a:picLocks noChangeAspect="1"/>
          </p:cNvPicPr>
          <p:nvPr/>
        </p:nvPicPr>
        <p:blipFill>
          <a:blip r:embed="rId4">
            <a:extLst/>
          </a:blip>
          <a:stretch>
            <a:fillRect/>
          </a:stretch>
        </p:blipFill>
        <p:spPr>
          <a:xfrm>
            <a:off x="2111693" y="4218871"/>
            <a:ext cx="3584170" cy="2016097"/>
          </a:xfrm>
          <a:prstGeom prst="rect">
            <a:avLst/>
          </a:prstGeom>
          <a:ln w="12700">
            <a:miter lim="400000"/>
          </a:ln>
        </p:spPr>
      </p:pic>
      <p:pic>
        <p:nvPicPr>
          <p:cNvPr id="202" name="Picture 9" descr="Picture 9"/>
          <p:cNvPicPr>
            <a:picLocks noChangeAspect="1"/>
          </p:cNvPicPr>
          <p:nvPr/>
        </p:nvPicPr>
        <p:blipFill>
          <a:blip r:embed="rId5">
            <a:extLst/>
          </a:blip>
          <a:srcRect l="3227" t="0" r="3226" b="0"/>
          <a:stretch>
            <a:fillRect/>
          </a:stretch>
        </p:blipFill>
        <p:spPr>
          <a:xfrm>
            <a:off x="4391230" y="1748585"/>
            <a:ext cx="3409542" cy="2051532"/>
          </a:xfrm>
          <a:prstGeom prst="rect">
            <a:avLst/>
          </a:prstGeom>
          <a:ln w="12700">
            <a:miter lim="400000"/>
          </a:ln>
        </p:spPr>
      </p:pic>
      <p:pic>
        <p:nvPicPr>
          <p:cNvPr id="203" name="Picture 10" descr="Picture 10"/>
          <p:cNvPicPr>
            <a:picLocks noChangeAspect="1"/>
          </p:cNvPicPr>
          <p:nvPr/>
        </p:nvPicPr>
        <p:blipFill>
          <a:blip r:embed="rId6">
            <a:extLst/>
          </a:blip>
          <a:srcRect l="3111" t="0" r="3111" b="0"/>
          <a:stretch>
            <a:fillRect/>
          </a:stretch>
        </p:blipFill>
        <p:spPr>
          <a:xfrm>
            <a:off x="8101012" y="1757496"/>
            <a:ext cx="3569398" cy="2031706"/>
          </a:xfrm>
          <a:prstGeom prst="rect">
            <a:avLst/>
          </a:prstGeom>
          <a:ln w="12700">
            <a:miter lim="400000"/>
          </a:ln>
        </p:spPr>
      </p:pic>
      <p:pic>
        <p:nvPicPr>
          <p:cNvPr id="204" name="Picture 11" descr="Picture 11"/>
          <p:cNvPicPr>
            <a:picLocks noChangeAspect="1"/>
          </p:cNvPicPr>
          <p:nvPr/>
        </p:nvPicPr>
        <p:blipFill>
          <a:blip r:embed="rId7">
            <a:extLst/>
          </a:blip>
          <a:srcRect l="4773" t="4390" r="4772" b="0"/>
          <a:stretch>
            <a:fillRect/>
          </a:stretch>
        </p:blipFill>
        <p:spPr>
          <a:xfrm>
            <a:off x="6910340" y="4128249"/>
            <a:ext cx="3419601" cy="2106720"/>
          </a:xfrm>
          <a:prstGeom prst="rect">
            <a:avLst/>
          </a:prstGeom>
          <a:ln w="12700">
            <a:miter lim="400000"/>
          </a:ln>
        </p:spPr>
      </p:pic>
      <p:sp>
        <p:nvSpPr>
          <p:cNvPr id="205" name="TextBox 15"/>
          <p:cNvSpPr txBox="1"/>
          <p:nvPr/>
        </p:nvSpPr>
        <p:spPr>
          <a:xfrm>
            <a:off x="2701332" y="561268"/>
            <a:ext cx="6949515" cy="8572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609629">
              <a:lnSpc>
                <a:spcPts val="7000"/>
              </a:lnSpc>
              <a:defRPr sz="5000">
                <a:solidFill>
                  <a:srgbClr val="002F42"/>
                </a:solidFill>
                <a:latin typeface="Avenir Next LT Pro"/>
                <a:ea typeface="Avenir Next LT Pro"/>
                <a:cs typeface="Avenir Next LT Pro"/>
                <a:sym typeface="Avenir Next LT Pro"/>
              </a:defRPr>
            </a:lvl1pPr>
          </a:lstStyle>
          <a:p>
            <a:pPr/>
            <a:r>
              <a:t>Henrico’s Future</a:t>
            </a:r>
          </a:p>
        </p:txBody>
      </p:sp>
      <p:sp>
        <p:nvSpPr>
          <p:cNvPr id="206" name="TextBox 19"/>
          <p:cNvSpPr txBox="1"/>
          <p:nvPr/>
        </p:nvSpPr>
        <p:spPr>
          <a:xfrm>
            <a:off x="11699196" y="6459961"/>
            <a:ext cx="386356" cy="30059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lvl1pPr>
          </a:lstStyle>
          <a:p>
            <a:pPr/>
            <a:r>
              <a:t>7</a:t>
            </a:r>
          </a:p>
        </p:txBody>
      </p:sp>
      <p:sp>
        <p:nvSpPr>
          <p:cNvPr id="207" name="TextBox 20"/>
          <p:cNvSpPr txBox="1"/>
          <p:nvPr/>
        </p:nvSpPr>
        <p:spPr>
          <a:xfrm>
            <a:off x="4266008" y="6376015"/>
            <a:ext cx="3820161"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solidFill>
                  <a:srgbClr val="192954"/>
                </a:solidFill>
                <a:latin typeface="Avenir Next LT Pro"/>
                <a:ea typeface="Avenir Next LT Pro"/>
                <a:cs typeface="Avenir Next LT Pro"/>
                <a:sym typeface="Avenir Next LT Pro"/>
              </a:defRPr>
            </a:lvl1pPr>
          </a:lstStyle>
          <a:p>
            <a:pPr/>
            <a:r>
              <a:t>Growing Henrico’s Economy For All </a:t>
            </a:r>
          </a:p>
        </p:txBody>
      </p:sp>
      <p:pic>
        <p:nvPicPr>
          <p:cNvPr id="208" name="Picture 2" descr="Picture 2"/>
          <p:cNvPicPr>
            <a:picLocks noChangeAspect="1"/>
          </p:cNvPicPr>
          <p:nvPr/>
        </p:nvPicPr>
        <p:blipFill>
          <a:blip r:embed="rId8">
            <a:extLst/>
          </a:blip>
          <a:stretch>
            <a:fillRect/>
          </a:stretch>
        </p:blipFill>
        <p:spPr>
          <a:xfrm>
            <a:off x="934875" y="1758238"/>
            <a:ext cx="3156113" cy="222896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extBox 3"/>
          <p:cNvSpPr txBox="1"/>
          <p:nvPr/>
        </p:nvSpPr>
        <p:spPr>
          <a:xfrm>
            <a:off x="11759924" y="6395110"/>
            <a:ext cx="386356" cy="30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09629">
              <a:defRPr sz="1600"/>
            </a:lvl1pPr>
          </a:lstStyle>
          <a:p>
            <a:pPr/>
            <a:r>
              <a:t>8</a:t>
            </a:r>
          </a:p>
        </p:txBody>
      </p:sp>
      <p:pic>
        <p:nvPicPr>
          <p:cNvPr id="213" name="henrico_eda__webinar-infrastructure__(social-long_16_9) (Original)" descr="henrico_eda__webinar-infrastructure__(social-long_16_9) (Original)"/>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95992" y="272916"/>
            <a:ext cx="11000015" cy="618750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8192" fill="hold"/>
                                        <p:tgtEl>
                                          <p:spTgt spid="21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1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13"/>
                </p:tgtEl>
              </p:cMediaNode>
            </p:video>
            <p:seq concurrent="1" prevAc="none" nextAc="seek">
              <p:cTn id="12" evtFilter="cancelBubble" nodeType="interactiveSeq" restart="whenNotActive" fill="hold">
                <p:stCondLst>
                  <p:cond delay="0" evt="onClick">
                    <p:tgtEl>
                      <p:spTgt spid="21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13"/>
                                        </p:tgtEl>
                                      </p:cBhvr>
                                    </p:cmd>
                                  </p:childTnLst>
                                </p:cTn>
                              </p:par>
                            </p:childTnLst>
                          </p:cTn>
                        </p:par>
                      </p:childTnLst>
                    </p:cTn>
                  </p:par>
                </p:childTnLst>
              </p:cTn>
              <p:nextCondLst>
                <p:cond delay="0" evt="onClick">
                  <p:tgtEl>
                    <p:spTgt spid="213"/>
                  </p:tgtEl>
                </p:cond>
              </p:nextCondLst>
            </p:seq>
          </p:childTnLst>
        </p:cTn>
      </p:par>
    </p:tnLst>
  </p:timing>
</p:sld>
</file>

<file path=ppt/theme/theme1.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